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8"/>
  </p:sldMasterIdLst>
  <p:notesMasterIdLst>
    <p:notesMasterId r:id="rId15"/>
  </p:notesMasterIdLst>
  <p:handoutMasterIdLst>
    <p:handoutMasterId r:id="rId16"/>
  </p:handoutMasterIdLst>
  <p:sldIdLst>
    <p:sldId id="501" r:id="rId9"/>
    <p:sldId id="500" r:id="rId10"/>
    <p:sldId id="499" r:id="rId11"/>
    <p:sldId id="494" r:id="rId12"/>
    <p:sldId id="497" r:id="rId13"/>
    <p:sldId id="498" r:id="rId14"/>
  </p:sldIdLst>
  <p:sldSz cx="12195175" cy="6858000"/>
  <p:notesSz cx="6858000" cy="9144000"/>
  <p:embeddedFontLst>
    <p:embeddedFont>
      <p:font typeface="72 Black" panose="020B0A04030603020204" pitchFamily="34" charset="0"/>
      <p:bold r:id="rId17"/>
    </p:embeddedFont>
    <p:embeddedFont>
      <p:font typeface="72 Brand" panose="020B0504030603020204" pitchFamily="34" charset="0"/>
      <p:regular r:id="rId18"/>
      <p:bold r:id="rId19"/>
      <p:italic r:id="rId20"/>
      <p:boldItalic r:id="rId21"/>
    </p:embeddedFont>
    <p:embeddedFont>
      <p:font typeface="72 Brand Medium" panose="020B060403060302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D482"/>
    <a:srgbClr val="1B520E"/>
    <a:srgbClr val="287B16"/>
    <a:srgbClr val="36A31D"/>
    <a:srgbClr val="81CE72"/>
    <a:srgbClr val="E6E6E6"/>
    <a:srgbClr val="37B11F"/>
    <a:srgbClr val="2D8F19"/>
    <a:srgbClr val="297D15"/>
    <a:srgbClr val="536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75E64-6FCC-41FD-AF75-E2406EB9BCAC}" v="11" dt="2024-04-04T09:52:58.86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444" autoAdjust="0"/>
  </p:normalViewPr>
  <p:slideViewPr>
    <p:cSldViewPr snapToGrid="0" showGuides="1">
      <p:cViewPr varScale="1">
        <p:scale>
          <a:sx n="67" d="100"/>
          <a:sy n="67" d="100"/>
        </p:scale>
        <p:origin x="60" y="742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936117" cy="93611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4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font" Target="fonts/font8.fntdata"/><Relationship Id="rId32" Type="http://schemas.openxmlformats.org/officeDocument/2006/relationships/tags" Target="tags/tag1.xml"/><Relationship Id="rId37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Master" Target="slideMasters/slide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‹#›</a:t>
            </a:fld>
            <a:endParaRPr lang="de-DE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Fabric</a:t>
            </a:r>
          </a:p>
          <a:p>
            <a:pPr marL="316520" indent="-316520"/>
            <a:r>
              <a:rPr lang="en-US" dirty="0"/>
              <a:t>Technical Integration layer</a:t>
            </a:r>
          </a:p>
          <a:p>
            <a:pPr marL="316520" indent="-316520"/>
            <a:r>
              <a:rPr lang="en-US" dirty="0"/>
              <a:t>Can be used as a fundament of the Data Mesh</a:t>
            </a:r>
          </a:p>
          <a:p>
            <a:pPr marL="316520" indent="-316520"/>
            <a:r>
              <a:rPr lang="en-US" dirty="0"/>
              <a:t>Makes data appear in the same way everywhere</a:t>
            </a:r>
          </a:p>
          <a:p>
            <a:pPr marL="316520" indent="-316520"/>
            <a:r>
              <a:rPr lang="en-US" dirty="0"/>
              <a:t>Can be used as an interim solution between centralized and decentralized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74F26-92E8-4DDB-B81C-D3CB114DF592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177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bin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5" name="LogoBlue-Dynamic" descr="{&quot;templafy&quot;:{&quot;id&quot;:&quot;0a25cf06-967b-4b26-8314-c7b8d51c22cb&quot;}}">
            <a:extLst>
              <a:ext uri="{FF2B5EF4-FFF2-40B4-BE49-F238E27FC236}">
                <a16:creationId xmlns:a16="http://schemas.microsoft.com/office/drawing/2014/main" id="{FF7B8CD0-1BFA-08E1-444C-DB5F568BB12F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Classification-Dynamic" descr="{&quot;templafy&quot;:{&quot;id&quot;:&quot;b510c8e5-c7c2-4299-8786-88e4838c93ab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870433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LogoBlack-Dynamic" descr="{&quot;templafy&quot;:{&quot;id&quot;:&quot;9be89566-3d7c-4b9f-a7a9-22bddf92172e&quot;}}">
            <a:extLst>
              <a:ext uri="{FF2B5EF4-FFF2-40B4-BE49-F238E27FC236}">
                <a16:creationId xmlns:a16="http://schemas.microsoft.com/office/drawing/2014/main" id="{6F517C48-28CD-5089-ED8A-57BF0CC2794C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f9b8cd12-d6b3-45d6-b110-6d037fc4d781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LogoBlue-Dynamic" descr="{&quot;templafy&quot;:{&quot;id&quot;:&quot;4f43f3f4-5080-4d15-9a61-e5dae77ce3e3&quot;}}">
            <a:extLst>
              <a:ext uri="{FF2B5EF4-FFF2-40B4-BE49-F238E27FC236}">
                <a16:creationId xmlns:a16="http://schemas.microsoft.com/office/drawing/2014/main" id="{D1190656-DEBD-FEA9-516B-DD318272D18E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f4a89afd-37e7-4d7f-a8c2-4c37f62c93b5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LogoWhite-Dynamic" descr="{&quot;templafy&quot;:{&quot;id&quot;:&quot;109bf9b2-b79f-4871-9674-dc7b896a135a&quot;}}">
            <a:extLst>
              <a:ext uri="{FF2B5EF4-FFF2-40B4-BE49-F238E27FC236}">
                <a16:creationId xmlns:a16="http://schemas.microsoft.com/office/drawing/2014/main" id="{DAF77494-7969-7420-F0E8-876B83E39BD5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Classification-Dynamic" descr="{&quot;templafy&quot;:{&quot;id&quot;:&quot;51ec0d04-d99c-4948-88be-90d27653f5d1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Roboto" panose="02000000000000000000" pitchFamily="2" charset="0"/>
              <a:buChar char="​"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Start typing to add text without a bullet point. To add a bullet point, place the cursor at the start of this line and press tab.</a:t>
            </a:r>
            <a:endParaRPr lang="en-US" noProof="0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,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5175" cy="6861496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2355" y="1156532"/>
            <a:ext cx="5613722" cy="2756252"/>
          </a:xfrm>
          <a:prstGeom prst="rect">
            <a:avLst/>
          </a:prstGeom>
        </p:spPr>
      </p:pic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2206502"/>
            <a:ext cx="55678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LogoWhite-Dynamic" descr="{&quot;templafy&quot;:{&quot;id&quot;:&quot;ef7b3edd-3d3d-4ef2-a22e-e2492bb9dcdc&quot;}}">
            <a:extLst>
              <a:ext uri="{FF2B5EF4-FFF2-40B4-BE49-F238E27FC236}">
                <a16:creationId xmlns:a16="http://schemas.microsoft.com/office/drawing/2014/main" id="{032494F6-48CD-A02A-329B-1D3AE74E0E9C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f4423da5-8a81-4659-9e6f-c9405d8c2c53&quot;}}">
            <a:extLst>
              <a:ext uri="{FF2B5EF4-FFF2-40B4-BE49-F238E27FC236}">
                <a16:creationId xmlns:a16="http://schemas.microsoft.com/office/drawing/2014/main" id="{A6D6797F-FF5B-BE1A-D940-2289CF2968F7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339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 dirty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7e3fa387-81f4-4e58-bf60-076f006752f5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+mn-lt"/>
              </a:rPr>
              <a:t>© 2023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LogoWhite-Dynamic" descr="{&quot;templafy&quot;:{&quot;id&quot;:&quot;e49a6ce1-97ba-42c8-b5b1-d550582743a4&quot;}}">
            <a:extLst>
              <a:ext uri="{FF2B5EF4-FFF2-40B4-BE49-F238E27FC236}">
                <a16:creationId xmlns:a16="http://schemas.microsoft.com/office/drawing/2014/main" id="{1B320325-E461-1EF2-0F59-CB86E0E6F9E5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Classification-Dynamic" descr="{&quot;templafy&quot;:{&quot;id&quot;:&quot;f78678c3-fe8c-4050-b218-e98fcadb46d3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620000"/>
            <a:ext cx="11186477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8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Slide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DD3379D-16B6-524E-B2E5-31ECB2656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6381" y="1996610"/>
            <a:ext cx="1981716" cy="1905000"/>
          </a:xfrm>
          <a:prstGeom prst="rect">
            <a:avLst/>
          </a:prstGeom>
        </p:spPr>
        <p:txBody>
          <a:bodyPr/>
          <a:lstStyle>
            <a:lvl1pPr>
              <a:defRPr lang="en-US" b="0" i="0" dirty="0">
                <a:latin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91A8C75-20E1-F647-839D-2D73737808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53280" y="1971210"/>
            <a:ext cx="1981716" cy="1905000"/>
          </a:xfrm>
          <a:prstGeom prst="rect">
            <a:avLst/>
          </a:prstGeom>
        </p:spPr>
        <p:txBody>
          <a:bodyPr/>
          <a:lstStyle>
            <a:lvl1pPr>
              <a:defRPr lang="en-US" b="0" i="0" dirty="0">
                <a:latin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D143CF8-C45D-9243-B434-D835E1D277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60179" y="1996610"/>
            <a:ext cx="1981716" cy="1905000"/>
          </a:xfrm>
          <a:prstGeom prst="rect">
            <a:avLst/>
          </a:prstGeom>
        </p:spPr>
        <p:txBody>
          <a:bodyPr/>
          <a:lstStyle>
            <a:lvl1pPr>
              <a:defRPr lang="en-US" b="0" i="0" dirty="0">
                <a:latin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EC1ACC9-8B40-5E49-8AEE-17454400A0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7078" y="1996610"/>
            <a:ext cx="1981716" cy="1905000"/>
          </a:xfrm>
          <a:prstGeom prst="rect">
            <a:avLst/>
          </a:prstGeom>
        </p:spPr>
        <p:txBody>
          <a:bodyPr/>
          <a:lstStyle>
            <a:lvl1pPr>
              <a:defRPr lang="en-US" b="0" i="0" dirty="0">
                <a:latin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B04E61C0-33EC-D14F-A48E-6D3035E39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4693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LogoWhite-Dynamic" descr="{&quot;templafy&quot;:{&quot;id&quot;:&quot;8ba1b380-a9a5-4729-831b-6727ecd80be2&quot;}}">
            <a:extLst>
              <a:ext uri="{FF2B5EF4-FFF2-40B4-BE49-F238E27FC236}">
                <a16:creationId xmlns:a16="http://schemas.microsoft.com/office/drawing/2014/main" id="{0B97AABB-AB35-5D1E-370F-103F22E1157F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Classification-Dynamic" descr="{&quot;templafy&quot;:{&quot;id&quot;:&quot;5651282f-9533-459b-86bd-b6d44e59be81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        Click to add image</a:t>
            </a:r>
          </a:p>
        </p:txBody>
      </p:sp>
      <p:sp>
        <p:nvSpPr>
          <p:cNvPr id="4" name="Classification-Dynamic" descr="{&quot;templafy&quot;:{&quot;id&quot;:&quot;f99b45a1-2f09-495e-9047-5eab3f41ec41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LogoBlack-Dynamic" descr="{&quot;templafy&quot;:{&quot;id&quot;:&quot;c2c8c565-a66d-4418-ae15-40611dcec361&quot;}}">
            <a:extLst>
              <a:ext uri="{FF2B5EF4-FFF2-40B4-BE49-F238E27FC236}">
                <a16:creationId xmlns:a16="http://schemas.microsoft.com/office/drawing/2014/main" id="{9890E76A-908A-C687-D029-53FB8DB3A88D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6" name="LogoBlue-Dynamic" descr="{&quot;templafy&quot;:{&quot;id&quot;:&quot;14449e83-548f-48d9-a8b7-0fe33c0fb858&quot;}}">
            <a:extLst>
              <a:ext uri="{FF2B5EF4-FFF2-40B4-BE49-F238E27FC236}">
                <a16:creationId xmlns:a16="http://schemas.microsoft.com/office/drawing/2014/main" id="{910E499D-8DEA-41A7-80A4-13BE1C7038A4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62186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Classification-Dynamic" descr="{&quot;templafy&quot;:{&quot;id&quot;:&quot;90052930-7c7d-46e3-80c1-8a0e7ec18cf0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LogoBlue-Dynamic" descr="{&quot;templafy&quot;:{&quot;id&quot;:&quot;195cae2f-1a86-460d-a41d-1329ca5af6e3&quot;}}">
            <a:extLst>
              <a:ext uri="{FF2B5EF4-FFF2-40B4-BE49-F238E27FC236}">
                <a16:creationId xmlns:a16="http://schemas.microsoft.com/office/drawing/2014/main" id="{65992DD7-F456-F593-DE55-17D43CC1A2C0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Classification-Dynamic" descr="{&quot;templafy&quot;:{&quot;id&quot;:&quot;23827a0d-324a-4a12-933b-022f38727404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LogoBlack-Dynamic" descr="{&quot;templafy&quot;:{&quot;id&quot;:&quot;87533654-bdfc-4c4d-a675-dbc24b163680&quot;}}">
            <a:extLst>
              <a:ext uri="{FF2B5EF4-FFF2-40B4-BE49-F238E27FC236}">
                <a16:creationId xmlns:a16="http://schemas.microsoft.com/office/drawing/2014/main" id="{2637A33E-C6A7-7C2A-3068-C4A803D3573D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533cd0ab-c156-4dd0-99c0-81c5081f2749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tx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7D2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LogoWhite-Dynamic" descr="{&quot;templafy&quot;:{&quot;id&quot;:&quot;c4514986-fadf-4a83-8ead-abde857087c4&quot;}}">
            <a:extLst>
              <a:ext uri="{FF2B5EF4-FFF2-40B4-BE49-F238E27FC236}">
                <a16:creationId xmlns:a16="http://schemas.microsoft.com/office/drawing/2014/main" id="{1B2BA827-5E2B-B410-D729-E5CB1E58EDA4}"/>
              </a:ext>
            </a:extLst>
          </p:cNvPr>
          <p:cNvSpPr>
            <a:spLocks/>
          </p:cNvSpPr>
          <p:nvPr userDrawn="1"/>
        </p:nvSpPr>
        <p:spPr bwMode="gray">
          <a:xfrm>
            <a:off x="288006" y="360000"/>
            <a:ext cx="4320000" cy="360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Classification-Dynamic" descr="{&quot;templafy&quot;:{&quot;id&quot;:&quot;e6764f16-6cbc-4e94-a7b6-2418e5140ce8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000" b="0" i="0" kern="0" dirty="0">
              <a:solidFill>
                <a:schemeClr val="bg1"/>
              </a:solidFill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63" Type="http://schemas.openxmlformats.org/officeDocument/2006/relationships/tags" Target="../tags/tag32.xml"/><Relationship Id="rId84" Type="http://schemas.openxmlformats.org/officeDocument/2006/relationships/tags" Target="../tags/tag53.xml"/><Relationship Id="rId138" Type="http://schemas.openxmlformats.org/officeDocument/2006/relationships/tags" Target="../tags/tag107.xml"/><Relationship Id="rId107" Type="http://schemas.openxmlformats.org/officeDocument/2006/relationships/tags" Target="../tags/tag76.xml"/><Relationship Id="rId11" Type="http://schemas.openxmlformats.org/officeDocument/2006/relationships/slideLayout" Target="../slideLayouts/slideLayout11.xml"/><Relationship Id="rId32" Type="http://schemas.openxmlformats.org/officeDocument/2006/relationships/theme" Target="../theme/theme1.xml"/><Relationship Id="rId53" Type="http://schemas.openxmlformats.org/officeDocument/2006/relationships/tags" Target="../tags/tag22.xml"/><Relationship Id="rId74" Type="http://schemas.openxmlformats.org/officeDocument/2006/relationships/tags" Target="../tags/tag43.xml"/><Relationship Id="rId128" Type="http://schemas.openxmlformats.org/officeDocument/2006/relationships/tags" Target="../tags/tag97.xml"/><Relationship Id="rId149" Type="http://schemas.openxmlformats.org/officeDocument/2006/relationships/tags" Target="../tags/tag118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2.xml"/><Relationship Id="rId48" Type="http://schemas.openxmlformats.org/officeDocument/2006/relationships/tags" Target="../tags/tag17.xml"/><Relationship Id="rId64" Type="http://schemas.openxmlformats.org/officeDocument/2006/relationships/tags" Target="../tags/tag33.xml"/><Relationship Id="rId69" Type="http://schemas.openxmlformats.org/officeDocument/2006/relationships/tags" Target="../tags/tag38.xml"/><Relationship Id="rId113" Type="http://schemas.openxmlformats.org/officeDocument/2006/relationships/tags" Target="../tags/tag82.xml"/><Relationship Id="rId118" Type="http://schemas.openxmlformats.org/officeDocument/2006/relationships/tags" Target="../tags/tag87.xml"/><Relationship Id="rId134" Type="http://schemas.openxmlformats.org/officeDocument/2006/relationships/tags" Target="../tags/tag103.xml"/><Relationship Id="rId139" Type="http://schemas.openxmlformats.org/officeDocument/2006/relationships/tags" Target="../tags/tag108.xml"/><Relationship Id="rId80" Type="http://schemas.openxmlformats.org/officeDocument/2006/relationships/tags" Target="../tags/tag49.xml"/><Relationship Id="rId85" Type="http://schemas.openxmlformats.org/officeDocument/2006/relationships/tags" Target="../tags/tag54.xml"/><Relationship Id="rId150" Type="http://schemas.openxmlformats.org/officeDocument/2006/relationships/tags" Target="../tags/tag119.xml"/><Relationship Id="rId155" Type="http://schemas.openxmlformats.org/officeDocument/2006/relationships/tags" Target="../tags/tag124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59" Type="http://schemas.openxmlformats.org/officeDocument/2006/relationships/tags" Target="../tags/tag28.xml"/><Relationship Id="rId103" Type="http://schemas.openxmlformats.org/officeDocument/2006/relationships/tags" Target="../tags/tag72.xml"/><Relationship Id="rId108" Type="http://schemas.openxmlformats.org/officeDocument/2006/relationships/tags" Target="../tags/tag77.xml"/><Relationship Id="rId124" Type="http://schemas.openxmlformats.org/officeDocument/2006/relationships/tags" Target="../tags/tag93.xml"/><Relationship Id="rId129" Type="http://schemas.openxmlformats.org/officeDocument/2006/relationships/tags" Target="../tags/tag98.xml"/><Relationship Id="rId54" Type="http://schemas.openxmlformats.org/officeDocument/2006/relationships/tags" Target="../tags/tag23.xml"/><Relationship Id="rId70" Type="http://schemas.openxmlformats.org/officeDocument/2006/relationships/tags" Target="../tags/tag39.xml"/><Relationship Id="rId75" Type="http://schemas.openxmlformats.org/officeDocument/2006/relationships/tags" Target="../tags/tag44.xml"/><Relationship Id="rId91" Type="http://schemas.openxmlformats.org/officeDocument/2006/relationships/tags" Target="../tags/tag60.xml"/><Relationship Id="rId96" Type="http://schemas.openxmlformats.org/officeDocument/2006/relationships/tags" Target="../tags/tag65.xml"/><Relationship Id="rId140" Type="http://schemas.openxmlformats.org/officeDocument/2006/relationships/tags" Target="../tags/tag109.xml"/><Relationship Id="rId145" Type="http://schemas.openxmlformats.org/officeDocument/2006/relationships/tags" Target="../tags/tag11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8.xml"/><Relationship Id="rId114" Type="http://schemas.openxmlformats.org/officeDocument/2006/relationships/tags" Target="../tags/tag83.xml"/><Relationship Id="rId119" Type="http://schemas.openxmlformats.org/officeDocument/2006/relationships/tags" Target="../tags/tag88.xml"/><Relationship Id="rId44" Type="http://schemas.openxmlformats.org/officeDocument/2006/relationships/tags" Target="../tags/tag13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81" Type="http://schemas.openxmlformats.org/officeDocument/2006/relationships/tags" Target="../tags/tag50.xml"/><Relationship Id="rId86" Type="http://schemas.openxmlformats.org/officeDocument/2006/relationships/tags" Target="../tags/tag55.xml"/><Relationship Id="rId130" Type="http://schemas.openxmlformats.org/officeDocument/2006/relationships/tags" Target="../tags/tag99.xml"/><Relationship Id="rId135" Type="http://schemas.openxmlformats.org/officeDocument/2006/relationships/tags" Target="../tags/tag104.xml"/><Relationship Id="rId151" Type="http://schemas.openxmlformats.org/officeDocument/2006/relationships/tags" Target="../tags/tag120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109" Type="http://schemas.openxmlformats.org/officeDocument/2006/relationships/tags" Target="../tags/tag7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Relationship Id="rId76" Type="http://schemas.openxmlformats.org/officeDocument/2006/relationships/tags" Target="../tags/tag45.xml"/><Relationship Id="rId97" Type="http://schemas.openxmlformats.org/officeDocument/2006/relationships/tags" Target="../tags/tag66.xml"/><Relationship Id="rId104" Type="http://schemas.openxmlformats.org/officeDocument/2006/relationships/tags" Target="../tags/tag73.xml"/><Relationship Id="rId120" Type="http://schemas.openxmlformats.org/officeDocument/2006/relationships/tags" Target="../tags/tag89.xml"/><Relationship Id="rId125" Type="http://schemas.openxmlformats.org/officeDocument/2006/relationships/tags" Target="../tags/tag94.xml"/><Relationship Id="rId141" Type="http://schemas.openxmlformats.org/officeDocument/2006/relationships/tags" Target="../tags/tag110.xml"/><Relationship Id="rId146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0.xml"/><Relationship Id="rId92" Type="http://schemas.openxmlformats.org/officeDocument/2006/relationships/tags" Target="../tags/tag6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66" Type="http://schemas.openxmlformats.org/officeDocument/2006/relationships/tags" Target="../tags/tag35.xml"/><Relationship Id="rId87" Type="http://schemas.openxmlformats.org/officeDocument/2006/relationships/tags" Target="../tags/tag56.xml"/><Relationship Id="rId110" Type="http://schemas.openxmlformats.org/officeDocument/2006/relationships/tags" Target="../tags/tag79.xml"/><Relationship Id="rId115" Type="http://schemas.openxmlformats.org/officeDocument/2006/relationships/tags" Target="../tags/tag84.xml"/><Relationship Id="rId131" Type="http://schemas.openxmlformats.org/officeDocument/2006/relationships/tags" Target="../tags/tag100.xml"/><Relationship Id="rId136" Type="http://schemas.openxmlformats.org/officeDocument/2006/relationships/tags" Target="../tags/tag105.xml"/><Relationship Id="rId61" Type="http://schemas.openxmlformats.org/officeDocument/2006/relationships/tags" Target="../tags/tag30.xml"/><Relationship Id="rId82" Type="http://schemas.openxmlformats.org/officeDocument/2006/relationships/tags" Target="../tags/tag51.xml"/><Relationship Id="rId152" Type="http://schemas.openxmlformats.org/officeDocument/2006/relationships/tags" Target="../tags/tag12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56" Type="http://schemas.openxmlformats.org/officeDocument/2006/relationships/tags" Target="../tags/tag25.xml"/><Relationship Id="rId77" Type="http://schemas.openxmlformats.org/officeDocument/2006/relationships/tags" Target="../tags/tag46.xml"/><Relationship Id="rId100" Type="http://schemas.openxmlformats.org/officeDocument/2006/relationships/tags" Target="../tags/tag69.xml"/><Relationship Id="rId105" Type="http://schemas.openxmlformats.org/officeDocument/2006/relationships/tags" Target="../tags/tag74.xml"/><Relationship Id="rId126" Type="http://schemas.openxmlformats.org/officeDocument/2006/relationships/tags" Target="../tags/tag95.xml"/><Relationship Id="rId147" Type="http://schemas.openxmlformats.org/officeDocument/2006/relationships/tags" Target="../tags/tag116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72" Type="http://schemas.openxmlformats.org/officeDocument/2006/relationships/tags" Target="../tags/tag41.xml"/><Relationship Id="rId93" Type="http://schemas.openxmlformats.org/officeDocument/2006/relationships/tags" Target="../tags/tag62.xml"/><Relationship Id="rId98" Type="http://schemas.openxmlformats.org/officeDocument/2006/relationships/tags" Target="../tags/tag67.xml"/><Relationship Id="rId121" Type="http://schemas.openxmlformats.org/officeDocument/2006/relationships/tags" Target="../tags/tag90.xml"/><Relationship Id="rId142" Type="http://schemas.openxmlformats.org/officeDocument/2006/relationships/tags" Target="../tags/tag11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5.xml"/><Relationship Id="rId67" Type="http://schemas.openxmlformats.org/officeDocument/2006/relationships/tags" Target="../tags/tag36.xml"/><Relationship Id="rId116" Type="http://schemas.openxmlformats.org/officeDocument/2006/relationships/tags" Target="../tags/tag85.xml"/><Relationship Id="rId137" Type="http://schemas.openxmlformats.org/officeDocument/2006/relationships/tags" Target="../tags/tag106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62" Type="http://schemas.openxmlformats.org/officeDocument/2006/relationships/tags" Target="../tags/tag31.xml"/><Relationship Id="rId83" Type="http://schemas.openxmlformats.org/officeDocument/2006/relationships/tags" Target="../tags/tag52.xml"/><Relationship Id="rId88" Type="http://schemas.openxmlformats.org/officeDocument/2006/relationships/tags" Target="../tags/tag57.xml"/><Relationship Id="rId111" Type="http://schemas.openxmlformats.org/officeDocument/2006/relationships/tags" Target="../tags/tag80.xml"/><Relationship Id="rId132" Type="http://schemas.openxmlformats.org/officeDocument/2006/relationships/tags" Target="../tags/tag101.xml"/><Relationship Id="rId153" Type="http://schemas.openxmlformats.org/officeDocument/2006/relationships/tags" Target="../tags/tag122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5.xml"/><Relationship Id="rId57" Type="http://schemas.openxmlformats.org/officeDocument/2006/relationships/tags" Target="../tags/tag26.xml"/><Relationship Id="rId106" Type="http://schemas.openxmlformats.org/officeDocument/2006/relationships/tags" Target="../tags/tag75.xml"/><Relationship Id="rId127" Type="http://schemas.openxmlformats.org/officeDocument/2006/relationships/tags" Target="../tags/tag9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21.xml"/><Relationship Id="rId73" Type="http://schemas.openxmlformats.org/officeDocument/2006/relationships/tags" Target="../tags/tag42.xml"/><Relationship Id="rId78" Type="http://schemas.openxmlformats.org/officeDocument/2006/relationships/tags" Target="../tags/tag47.xml"/><Relationship Id="rId94" Type="http://schemas.openxmlformats.org/officeDocument/2006/relationships/tags" Target="../tags/tag63.xml"/><Relationship Id="rId99" Type="http://schemas.openxmlformats.org/officeDocument/2006/relationships/tags" Target="../tags/tag68.xml"/><Relationship Id="rId101" Type="http://schemas.openxmlformats.org/officeDocument/2006/relationships/tags" Target="../tags/tag70.xml"/><Relationship Id="rId122" Type="http://schemas.openxmlformats.org/officeDocument/2006/relationships/tags" Target="../tags/tag91.xml"/><Relationship Id="rId143" Type="http://schemas.openxmlformats.org/officeDocument/2006/relationships/tags" Target="../tags/tag112.xml"/><Relationship Id="rId148" Type="http://schemas.openxmlformats.org/officeDocument/2006/relationships/tags" Target="../tags/tag1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6.xml"/><Relationship Id="rId68" Type="http://schemas.openxmlformats.org/officeDocument/2006/relationships/tags" Target="../tags/tag37.xml"/><Relationship Id="rId89" Type="http://schemas.openxmlformats.org/officeDocument/2006/relationships/tags" Target="../tags/tag58.xml"/><Relationship Id="rId112" Type="http://schemas.openxmlformats.org/officeDocument/2006/relationships/tags" Target="../tags/tag81.xml"/><Relationship Id="rId133" Type="http://schemas.openxmlformats.org/officeDocument/2006/relationships/tags" Target="../tags/tag102.xml"/><Relationship Id="rId154" Type="http://schemas.openxmlformats.org/officeDocument/2006/relationships/tags" Target="../tags/tag123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6.xml"/><Relationship Id="rId58" Type="http://schemas.openxmlformats.org/officeDocument/2006/relationships/tags" Target="../tags/tag27.xml"/><Relationship Id="rId79" Type="http://schemas.openxmlformats.org/officeDocument/2006/relationships/tags" Target="../tags/tag48.xml"/><Relationship Id="rId102" Type="http://schemas.openxmlformats.org/officeDocument/2006/relationships/tags" Target="../tags/tag71.xml"/><Relationship Id="rId123" Type="http://schemas.openxmlformats.org/officeDocument/2006/relationships/tags" Target="../tags/tag92.xml"/><Relationship Id="rId144" Type="http://schemas.openxmlformats.org/officeDocument/2006/relationships/tags" Target="../tags/tag113.xml"/><Relationship Id="rId90" Type="http://schemas.openxmlformats.org/officeDocument/2006/relationships/tags" Target="../tags/tag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31ab1ef4-8373-4faf-998e-9d035113bb3a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sz="600" b="0" i="0" dirty="0">
              <a:latin typeface="Arial" panose="020B0604020202020204" pitchFamily="34" charset="0"/>
            </a:endParaRP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5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6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95" r:id="rId2"/>
    <p:sldLayoutId id="2147483780" r:id="rId3"/>
    <p:sldLayoutId id="2147483787" r:id="rId4"/>
    <p:sldLayoutId id="214748377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41" r:id="rId13"/>
    <p:sldLayoutId id="2147483765" r:id="rId14"/>
    <p:sldLayoutId id="2147483767" r:id="rId15"/>
    <p:sldLayoutId id="2147483743" r:id="rId16"/>
    <p:sldLayoutId id="2147483774" r:id="rId17"/>
    <p:sldLayoutId id="2147483745" r:id="rId18"/>
    <p:sldLayoutId id="2147483760" r:id="rId19"/>
    <p:sldLayoutId id="2147483768" r:id="rId20"/>
    <p:sldLayoutId id="2147483769" r:id="rId21"/>
    <p:sldLayoutId id="2147483770" r:id="rId22"/>
    <p:sldLayoutId id="2147483744" r:id="rId23"/>
    <p:sldLayoutId id="2147483757" r:id="rId24"/>
    <p:sldLayoutId id="2147483771" r:id="rId25"/>
    <p:sldLayoutId id="2147483763" r:id="rId26"/>
    <p:sldLayoutId id="2147483751" r:id="rId27"/>
    <p:sldLayoutId id="2147483756" r:id="rId28"/>
    <p:sldLayoutId id="2147483740" r:id="rId29"/>
    <p:sldLayoutId id="2147483796" r:id="rId30"/>
    <p:sldLayoutId id="2147483799" r:id="rId31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10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12.png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ndelsblatt.com/politik/deutschland/bundesregierung-ampel-regierung-zahlt-271-millionen-euro-fuer-externe-beratung/28440786.html" TargetMode="Externa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val 154">
            <a:extLst>
              <a:ext uri="{FF2B5EF4-FFF2-40B4-BE49-F238E27FC236}">
                <a16:creationId xmlns:a16="http://schemas.microsoft.com/office/drawing/2014/main" id="{597E69E3-1595-79D0-2851-A3E3B057D031}"/>
              </a:ext>
            </a:extLst>
          </p:cNvPr>
          <p:cNvSpPr/>
          <p:nvPr/>
        </p:nvSpPr>
        <p:spPr bwMode="gray">
          <a:xfrm>
            <a:off x="5954956" y="1180539"/>
            <a:ext cx="5040000" cy="5040000"/>
          </a:xfrm>
          <a:custGeom>
            <a:avLst/>
            <a:gdLst>
              <a:gd name="connsiteX0" fmla="*/ 0 w 5040000"/>
              <a:gd name="connsiteY0" fmla="*/ 2520000 h 5040000"/>
              <a:gd name="connsiteX1" fmla="*/ 2520000 w 5040000"/>
              <a:gd name="connsiteY1" fmla="*/ 0 h 5040000"/>
              <a:gd name="connsiteX2" fmla="*/ 5040000 w 5040000"/>
              <a:gd name="connsiteY2" fmla="*/ 2520000 h 5040000"/>
              <a:gd name="connsiteX3" fmla="*/ 2520000 w 5040000"/>
              <a:gd name="connsiteY3" fmla="*/ 5040000 h 5040000"/>
              <a:gd name="connsiteX4" fmla="*/ 0 w 5040000"/>
              <a:gd name="connsiteY4" fmla="*/ 252000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5040000" extrusionOk="0">
                <a:moveTo>
                  <a:pt x="0" y="2520000"/>
                </a:moveTo>
                <a:cubicBezTo>
                  <a:pt x="-30049" y="1069781"/>
                  <a:pt x="940613" y="200842"/>
                  <a:pt x="2520000" y="0"/>
                </a:cubicBezTo>
                <a:cubicBezTo>
                  <a:pt x="4054568" y="85977"/>
                  <a:pt x="5001196" y="1054599"/>
                  <a:pt x="5040000" y="2520000"/>
                </a:cubicBezTo>
                <a:cubicBezTo>
                  <a:pt x="4949413" y="3892724"/>
                  <a:pt x="3937427" y="4834389"/>
                  <a:pt x="2520000" y="5040000"/>
                </a:cubicBezTo>
                <a:cubicBezTo>
                  <a:pt x="1042131" y="4921310"/>
                  <a:pt x="62091" y="3826751"/>
                  <a:pt x="0" y="2520000"/>
                </a:cubicBezTo>
                <a:close/>
              </a:path>
            </a:pathLst>
          </a:custGeom>
          <a:noFill/>
          <a:ln w="76200" algn="ctr">
            <a:solidFill>
              <a:schemeClr val="bg1">
                <a:lumMod val="85000"/>
              </a:schemeClr>
            </a:solidFill>
            <a:prstDash val="dash"/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3BBDD57-59CC-C64C-E23F-38F34D75D6A6}"/>
              </a:ext>
            </a:extLst>
          </p:cNvPr>
          <p:cNvSpPr txBox="1"/>
          <p:nvPr/>
        </p:nvSpPr>
        <p:spPr>
          <a:xfrm>
            <a:off x="638071" y="2182493"/>
            <a:ext cx="360233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32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Evidence Based Emission Reduction Advisor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E6928AF-8FA7-BFDA-D7D6-F0E5A32590DF}"/>
              </a:ext>
            </a:extLst>
          </p:cNvPr>
          <p:cNvSpPr txBox="1"/>
          <p:nvPr/>
        </p:nvSpPr>
        <p:spPr>
          <a:xfrm>
            <a:off x="689881" y="5728096"/>
            <a:ext cx="3602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1600" i="1" kern="0" dirty="0">
                <a:solidFill>
                  <a:schemeClr val="bg1">
                    <a:lumMod val="7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Q-Hackathon 2024 </a:t>
            </a:r>
            <a:br>
              <a:rPr lang="de-DE" sz="1600" i="1" kern="0" dirty="0">
                <a:solidFill>
                  <a:schemeClr val="bg1">
                    <a:lumMod val="7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i="1" kern="0" dirty="0">
                <a:solidFill>
                  <a:schemeClr val="bg1">
                    <a:lumMod val="75000"/>
                  </a:schemeClr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IBM Challenge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890527-D738-5663-300E-1035EE927F57}"/>
              </a:ext>
            </a:extLst>
          </p:cNvPr>
          <p:cNvGrpSpPr/>
          <p:nvPr/>
        </p:nvGrpSpPr>
        <p:grpSpPr>
          <a:xfrm>
            <a:off x="7645184" y="382493"/>
            <a:ext cx="1874494" cy="2303641"/>
            <a:chOff x="7645184" y="382493"/>
            <a:chExt cx="1874494" cy="2303641"/>
          </a:xfrm>
        </p:grpSpPr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C2B55751-A5A9-7A2F-B82E-BB928CE8B77E}"/>
                </a:ext>
              </a:extLst>
            </p:cNvPr>
            <p:cNvSpPr/>
            <p:nvPr/>
          </p:nvSpPr>
          <p:spPr bwMode="gray">
            <a:xfrm>
              <a:off x="7719678" y="637461"/>
              <a:ext cx="1800000" cy="1545032"/>
            </a:xfrm>
            <a:prstGeom prst="roundRect">
              <a:avLst/>
            </a:prstGeom>
            <a:solidFill>
              <a:srgbClr val="1B520E"/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7B54ACF-37C9-E73D-8256-4093518DBDC5}"/>
                </a:ext>
              </a:extLst>
            </p:cNvPr>
            <p:cNvGrpSpPr/>
            <p:nvPr/>
          </p:nvGrpSpPr>
          <p:grpSpPr>
            <a:xfrm>
              <a:off x="7645184" y="382493"/>
              <a:ext cx="1800000" cy="2303641"/>
              <a:chOff x="7650732" y="382493"/>
              <a:chExt cx="1800000" cy="2303641"/>
            </a:xfrm>
          </p:grpSpPr>
          <p:sp>
            <p:nvSpPr>
              <p:cNvPr id="168" name="Rectangle: Rounded Corners 167">
                <a:extLst>
                  <a:ext uri="{FF2B5EF4-FFF2-40B4-BE49-F238E27FC236}">
                    <a16:creationId xmlns:a16="http://schemas.microsoft.com/office/drawing/2014/main" id="{0063F707-5448-340B-91A4-577A845F97EC}"/>
                  </a:ext>
                </a:extLst>
              </p:cNvPr>
              <p:cNvSpPr/>
              <p:nvPr/>
            </p:nvSpPr>
            <p:spPr bwMode="gray">
              <a:xfrm>
                <a:off x="7650732" y="382493"/>
                <a:ext cx="1800000" cy="1800000"/>
              </a:xfrm>
              <a:prstGeom prst="roundRect">
                <a:avLst>
                  <a:gd name="adj" fmla="val 18755"/>
                </a:avLst>
              </a:prstGeom>
              <a:blipFill>
                <a:blip r:embed="rId5"/>
                <a:stretch>
                  <a:fillRect/>
                </a:stretch>
              </a:blipFill>
              <a:ln w="25400" algn="ctr">
                <a:noFill/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45A554A-1E24-C7D4-02F4-8F2802C4E943}"/>
                  </a:ext>
                </a:extLst>
              </p:cNvPr>
              <p:cNvSpPr txBox="1"/>
              <p:nvPr/>
            </p:nvSpPr>
            <p:spPr>
              <a:xfrm>
                <a:off x="7835957" y="2255247"/>
                <a:ext cx="14843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  <a:cs typeface="Arial Unicode MS" pitchFamily="34" charset="-128"/>
                  </a:rPr>
                  <a:t>Friedrich,</a:t>
                </a:r>
                <a:b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  <a:cs typeface="Arial Unicode MS" pitchFamily="34" charset="-128"/>
                  </a:rPr>
                </a:br>
                <a: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  <a:cs typeface="Arial Unicode MS" pitchFamily="34" charset="-128"/>
                  </a:rPr>
                  <a:t>Lasse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FB031B-C393-1FB0-8D51-9371DDE2C92B}"/>
              </a:ext>
            </a:extLst>
          </p:cNvPr>
          <p:cNvGrpSpPr/>
          <p:nvPr/>
        </p:nvGrpSpPr>
        <p:grpSpPr>
          <a:xfrm>
            <a:off x="5390570" y="2014250"/>
            <a:ext cx="1900704" cy="2354902"/>
            <a:chOff x="5390570" y="2014250"/>
            <a:chExt cx="1900704" cy="2354902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A9017091-FA5D-7B7C-15CC-3580F0586D39}"/>
                </a:ext>
              </a:extLst>
            </p:cNvPr>
            <p:cNvSpPr/>
            <p:nvPr/>
          </p:nvSpPr>
          <p:spPr bwMode="gray">
            <a:xfrm>
              <a:off x="5428621" y="2342241"/>
              <a:ext cx="1800000" cy="154503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92F47C-7828-11FA-5CA9-4D036465A0CB}"/>
                </a:ext>
              </a:extLst>
            </p:cNvPr>
            <p:cNvGrpSpPr/>
            <p:nvPr/>
          </p:nvGrpSpPr>
          <p:grpSpPr>
            <a:xfrm>
              <a:off x="5390570" y="2014250"/>
              <a:ext cx="1900704" cy="2354902"/>
              <a:chOff x="5378269" y="2014250"/>
              <a:chExt cx="1900704" cy="2354902"/>
            </a:xfrm>
          </p:grpSpPr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D744BEFB-0013-57C6-66D9-17E4F4FA1C4D}"/>
                  </a:ext>
                </a:extLst>
              </p:cNvPr>
              <p:cNvSpPr/>
              <p:nvPr/>
            </p:nvSpPr>
            <p:spPr bwMode="gray">
              <a:xfrm>
                <a:off x="5378269" y="2014250"/>
                <a:ext cx="1900704" cy="1900704"/>
              </a:xfrm>
              <a:prstGeom prst="roundRect">
                <a:avLst>
                  <a:gd name="adj" fmla="val 18755"/>
                </a:avLst>
              </a:prstGeom>
              <a:blipFill>
                <a:blip r:embed="rId6"/>
                <a:stretch>
                  <a:fillRect/>
                </a:stretch>
              </a:blipFill>
              <a:ln w="25400" algn="ctr">
                <a:noFill/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81D2643-7B76-0DAA-0899-4FA4DAAF4D7C}"/>
                  </a:ext>
                </a:extLst>
              </p:cNvPr>
              <p:cNvSpPr txBox="1"/>
              <p:nvPr/>
            </p:nvSpPr>
            <p:spPr>
              <a:xfrm>
                <a:off x="5622398" y="3938265"/>
                <a:ext cx="14843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  <a:cs typeface="Arial Unicode MS" pitchFamily="34" charset="-128"/>
                  </a:rPr>
                  <a:t>Echtermeyer,</a:t>
                </a:r>
                <a:b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  <a:cs typeface="Arial Unicode MS" pitchFamily="34" charset="-128"/>
                  </a:rPr>
                </a:br>
                <a: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  <a:cs typeface="Arial Unicode MS" pitchFamily="34" charset="-128"/>
                  </a:rPr>
                  <a:t>Eric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35CE1-E8C2-7640-AB14-61CD46A7FA8C}"/>
              </a:ext>
            </a:extLst>
          </p:cNvPr>
          <p:cNvGrpSpPr/>
          <p:nvPr/>
        </p:nvGrpSpPr>
        <p:grpSpPr>
          <a:xfrm>
            <a:off x="6228980" y="4129301"/>
            <a:ext cx="1989395" cy="2459473"/>
            <a:chOff x="6233923" y="4129301"/>
            <a:chExt cx="1989395" cy="2459473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3967011-73AC-3EF6-8B56-7F6087AFA5B7}"/>
                </a:ext>
              </a:extLst>
            </p:cNvPr>
            <p:cNvGrpSpPr/>
            <p:nvPr/>
          </p:nvGrpSpPr>
          <p:grpSpPr>
            <a:xfrm>
              <a:off x="6233923" y="4129301"/>
              <a:ext cx="1989395" cy="2016440"/>
              <a:chOff x="6233923" y="4129301"/>
              <a:chExt cx="1989395" cy="201644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6096DE72-5792-FFE9-2BC2-02AA8477A2BC}"/>
                  </a:ext>
                </a:extLst>
              </p:cNvPr>
              <p:cNvSpPr/>
              <p:nvPr/>
            </p:nvSpPr>
            <p:spPr bwMode="gray">
              <a:xfrm>
                <a:off x="6328621" y="4600709"/>
                <a:ext cx="1800000" cy="1545032"/>
              </a:xfrm>
              <a:prstGeom prst="roundRect">
                <a:avLst/>
              </a:prstGeom>
              <a:solidFill>
                <a:srgbClr val="90D482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70" name="Rectangle: Rounded Corners 169">
                <a:extLst>
                  <a:ext uri="{FF2B5EF4-FFF2-40B4-BE49-F238E27FC236}">
                    <a16:creationId xmlns:a16="http://schemas.microsoft.com/office/drawing/2014/main" id="{2E9E4A53-824F-27A5-6471-5B4CADAF3936}"/>
                  </a:ext>
                </a:extLst>
              </p:cNvPr>
              <p:cNvSpPr/>
              <p:nvPr/>
            </p:nvSpPr>
            <p:spPr bwMode="gray">
              <a:xfrm>
                <a:off x="6233923" y="4129301"/>
                <a:ext cx="1989395" cy="2009842"/>
              </a:xfrm>
              <a:prstGeom prst="roundRect">
                <a:avLst>
                  <a:gd name="adj" fmla="val 18755"/>
                </a:avLst>
              </a:prstGeom>
              <a:blipFill>
                <a:blip r:embed="rId7"/>
                <a:stretch>
                  <a:fillRect/>
                </a:stretch>
              </a:blip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09CBECF-7DFE-A75B-47AC-C88CA6E2A446}"/>
                </a:ext>
              </a:extLst>
            </p:cNvPr>
            <p:cNvSpPr txBox="1"/>
            <p:nvPr/>
          </p:nvSpPr>
          <p:spPr>
            <a:xfrm>
              <a:off x="6486439" y="6157887"/>
              <a:ext cx="148436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400" b="1" kern="0" dirty="0">
                  <a:latin typeface="72 Brand" panose="020B0504030603020204" pitchFamily="34" charset="0"/>
                  <a:ea typeface="Arial Unicode MS" pitchFamily="34" charset="-128"/>
                </a:rPr>
                <a:t>Prisett,</a:t>
              </a:r>
              <a:br>
                <a:rPr lang="de-DE" sz="1400" b="1" kern="0" dirty="0">
                  <a:latin typeface="72 Brand" panose="020B0504030603020204" pitchFamily="34" charset="0"/>
                  <a:ea typeface="Arial Unicode MS" pitchFamily="34" charset="-128"/>
                </a:rPr>
              </a:br>
              <a:r>
                <a:rPr lang="de-DE" sz="1400" b="1" kern="0" dirty="0">
                  <a:latin typeface="72 Brand" panose="020B0504030603020204" pitchFamily="34" charset="0"/>
                  <a:ea typeface="Arial Unicode MS" pitchFamily="34" charset="-128"/>
                </a:rPr>
                <a:t>Benedikt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1FA27E-6B9D-BE04-72E0-1F9921E7EB80}"/>
              </a:ext>
            </a:extLst>
          </p:cNvPr>
          <p:cNvGrpSpPr/>
          <p:nvPr/>
        </p:nvGrpSpPr>
        <p:grpSpPr>
          <a:xfrm>
            <a:off x="8941819" y="4326035"/>
            <a:ext cx="1819706" cy="2252789"/>
            <a:chOff x="8941819" y="4326035"/>
            <a:chExt cx="1819706" cy="2252789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A62C80E-5B94-1A26-FC2E-AA426C7BF29F}"/>
                </a:ext>
              </a:extLst>
            </p:cNvPr>
            <p:cNvSpPr/>
            <p:nvPr/>
          </p:nvSpPr>
          <p:spPr bwMode="gray">
            <a:xfrm>
              <a:off x="8946762" y="4594111"/>
              <a:ext cx="1800000" cy="1545032"/>
            </a:xfrm>
            <a:prstGeom prst="roundRect">
              <a:avLst/>
            </a:prstGeom>
            <a:solidFill>
              <a:srgbClr val="37B11F"/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82BA18-6F9A-A6A0-8039-5678C2A55AC8}"/>
                </a:ext>
              </a:extLst>
            </p:cNvPr>
            <p:cNvGrpSpPr/>
            <p:nvPr/>
          </p:nvGrpSpPr>
          <p:grpSpPr>
            <a:xfrm>
              <a:off x="8941819" y="4326035"/>
              <a:ext cx="1819706" cy="2252789"/>
              <a:chOff x="8946762" y="4326035"/>
              <a:chExt cx="1819706" cy="2252789"/>
            </a:xfrm>
          </p:grpSpPr>
          <p:sp>
            <p:nvSpPr>
              <p:cNvPr id="172" name="Rectangle: Rounded Corners 171">
                <a:extLst>
                  <a:ext uri="{FF2B5EF4-FFF2-40B4-BE49-F238E27FC236}">
                    <a16:creationId xmlns:a16="http://schemas.microsoft.com/office/drawing/2014/main" id="{803F441D-A45F-6A9C-C12A-5D216F702C81}"/>
                  </a:ext>
                </a:extLst>
              </p:cNvPr>
              <p:cNvSpPr/>
              <p:nvPr/>
            </p:nvSpPr>
            <p:spPr bwMode="gray">
              <a:xfrm>
                <a:off x="8946762" y="4326035"/>
                <a:ext cx="1819706" cy="1819706"/>
              </a:xfrm>
              <a:prstGeom prst="roundRect">
                <a:avLst>
                  <a:gd name="adj" fmla="val 18755"/>
                </a:avLst>
              </a:prstGeom>
              <a:blipFill>
                <a:blip r:embed="rId8"/>
                <a:stretch>
                  <a:fillRect/>
                </a:stretch>
              </a:blipFill>
              <a:ln w="25400" algn="ctr">
                <a:noFill/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07C8DB3-C7FC-F724-3A07-7DA35BE00696}"/>
                  </a:ext>
                </a:extLst>
              </p:cNvPr>
              <p:cNvSpPr txBox="1"/>
              <p:nvPr/>
            </p:nvSpPr>
            <p:spPr>
              <a:xfrm>
                <a:off x="9104581" y="6147937"/>
                <a:ext cx="14843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</a:rPr>
                  <a:t>Schaefer,</a:t>
                </a:r>
                <a:b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</a:rPr>
                </a:br>
                <a: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</a:rPr>
                  <a:t>David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BF5230-78C0-0B88-429D-94F17AD18B13}"/>
              </a:ext>
            </a:extLst>
          </p:cNvPr>
          <p:cNvGrpSpPr/>
          <p:nvPr/>
        </p:nvGrpSpPr>
        <p:grpSpPr>
          <a:xfrm>
            <a:off x="9926507" y="2015901"/>
            <a:ext cx="1852468" cy="2357841"/>
            <a:chOff x="9926507" y="2015901"/>
            <a:chExt cx="1852468" cy="2357841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3E4C9C16-4DE5-B71E-7266-1AE781ED5450}"/>
                </a:ext>
              </a:extLst>
            </p:cNvPr>
            <p:cNvSpPr/>
            <p:nvPr/>
          </p:nvSpPr>
          <p:spPr bwMode="gray">
            <a:xfrm>
              <a:off x="9926507" y="2373426"/>
              <a:ext cx="1800000" cy="154503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DFD9CD-E9FF-1201-2F69-96F5C01A96A1}"/>
                </a:ext>
              </a:extLst>
            </p:cNvPr>
            <p:cNvGrpSpPr/>
            <p:nvPr/>
          </p:nvGrpSpPr>
          <p:grpSpPr>
            <a:xfrm>
              <a:off x="9928623" y="2015901"/>
              <a:ext cx="1850352" cy="2357841"/>
              <a:chOff x="9926507" y="2015901"/>
              <a:chExt cx="1850352" cy="2357841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CE97F58-B486-42F3-BB2F-E18DC2DCEA4E}"/>
                  </a:ext>
                </a:extLst>
              </p:cNvPr>
              <p:cNvSpPr/>
              <p:nvPr/>
            </p:nvSpPr>
            <p:spPr bwMode="gray">
              <a:xfrm>
                <a:off x="9926507" y="2015901"/>
                <a:ext cx="1850352" cy="1900704"/>
              </a:xfrm>
              <a:prstGeom prst="roundRect">
                <a:avLst>
                  <a:gd name="adj" fmla="val 18226"/>
                </a:avLst>
              </a:prstGeom>
              <a:blipFill>
                <a:blip r:embed="rId9"/>
                <a:stretch>
                  <a:fillRect/>
                </a:stretch>
              </a:blipFill>
              <a:ln w="25400" algn="ctr">
                <a:noFill/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D1AF350E-08DB-589A-5A74-29A1DF352F4E}"/>
                  </a:ext>
                </a:extLst>
              </p:cNvPr>
              <p:cNvSpPr txBox="1"/>
              <p:nvPr/>
            </p:nvSpPr>
            <p:spPr>
              <a:xfrm>
                <a:off x="10100247" y="3942855"/>
                <a:ext cx="14843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  <a:cs typeface="Arial Unicode MS" pitchFamily="34" charset="-128"/>
                  </a:rPr>
                  <a:t>Brombach,</a:t>
                </a:r>
                <a:b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  <a:cs typeface="Arial Unicode MS" pitchFamily="34" charset="-128"/>
                  </a:rPr>
                </a:br>
                <a:r>
                  <a:rPr lang="de-DE" sz="1400" b="1" kern="0" dirty="0">
                    <a:latin typeface="72 Brand" panose="020B0504030603020204" pitchFamily="34" charset="0"/>
                    <a:ea typeface="Arial Unicode MS" pitchFamily="34" charset="-128"/>
                    <a:cs typeface="Arial Unicode MS" pitchFamily="34" charset="-128"/>
                  </a:rPr>
                  <a:t>Lukas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199395-8C1B-9038-BA95-1189F873AB73}"/>
              </a:ext>
            </a:extLst>
          </p:cNvPr>
          <p:cNvGrpSpPr/>
          <p:nvPr/>
        </p:nvGrpSpPr>
        <p:grpSpPr>
          <a:xfrm>
            <a:off x="507591" y="487567"/>
            <a:ext cx="4245279" cy="1282296"/>
            <a:chOff x="507591" y="487567"/>
            <a:chExt cx="4245279" cy="1282296"/>
          </a:xfrm>
          <a:effectLst/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DCC6C3F-3B92-2755-A64A-761FF8A80E94}"/>
                </a:ext>
              </a:extLst>
            </p:cNvPr>
            <p:cNvSpPr/>
            <p:nvPr/>
          </p:nvSpPr>
          <p:spPr bwMode="gray">
            <a:xfrm rot="1729049">
              <a:off x="4343270" y="487567"/>
              <a:ext cx="402345" cy="348901"/>
            </a:xfrm>
            <a:custGeom>
              <a:avLst/>
              <a:gdLst>
                <a:gd name="connsiteX0" fmla="*/ 202363 w 402345"/>
                <a:gd name="connsiteY0" fmla="*/ 0 h 348901"/>
                <a:gd name="connsiteX1" fmla="*/ 402345 w 402345"/>
                <a:gd name="connsiteY1" fmla="*/ 344797 h 348901"/>
                <a:gd name="connsiteX2" fmla="*/ 396888 w 402345"/>
                <a:gd name="connsiteY2" fmla="*/ 339539 h 348901"/>
                <a:gd name="connsiteX3" fmla="*/ 53772 w 402345"/>
                <a:gd name="connsiteY3" fmla="*/ 311205 h 348901"/>
                <a:gd name="connsiteX4" fmla="*/ 1829 w 402345"/>
                <a:gd name="connsiteY4" fmla="*/ 347003 h 348901"/>
                <a:gd name="connsiteX5" fmla="*/ 0 w 402345"/>
                <a:gd name="connsiteY5" fmla="*/ 348901 h 34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345" h="348901">
                  <a:moveTo>
                    <a:pt x="202363" y="0"/>
                  </a:moveTo>
                  <a:lnTo>
                    <a:pt x="402345" y="344797"/>
                  </a:lnTo>
                  <a:lnTo>
                    <a:pt x="396888" y="339539"/>
                  </a:lnTo>
                  <a:cubicBezTo>
                    <a:pt x="301583" y="264391"/>
                    <a:pt x="166799" y="249023"/>
                    <a:pt x="53772" y="311205"/>
                  </a:cubicBezTo>
                  <a:cubicBezTo>
                    <a:pt x="34934" y="321568"/>
                    <a:pt x="17592" y="333596"/>
                    <a:pt x="1829" y="347003"/>
                  </a:cubicBezTo>
                  <a:lnTo>
                    <a:pt x="0" y="34890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wrap="square" lIns="90000" tIns="72000" rIns="90000" bIns="72000" rtlCol="0" anchor="ctr">
              <a:noAutofit/>
            </a:bodyPr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" name="Presentation Title">
              <a:extLst>
                <a:ext uri="{FF2B5EF4-FFF2-40B4-BE49-F238E27FC236}">
                  <a16:creationId xmlns:a16="http://schemas.microsoft.com/office/drawing/2014/main" id="{48A3DFE6-C786-1316-65E7-40E4306A93B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07591" y="662018"/>
              <a:ext cx="4245279" cy="1107845"/>
            </a:xfrm>
            <a:prstGeom prst="rect">
              <a:avLst/>
            </a:prstGeom>
            <a:effectLst/>
          </p:spPr>
          <p:txBody>
            <a:bodyPr vert="horz" lIns="91416" tIns="45708" rIns="91416" bIns="45708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70000"/>
                </a:lnSpc>
                <a:spcBef>
                  <a:spcPts val="600"/>
                </a:spcBef>
              </a:pPr>
              <a:r>
                <a:rPr lang="de-DE" sz="8000" b="1" dirty="0">
                  <a:gradFill flip="none" rotWithShape="1">
                    <a:gsLst>
                      <a:gs pos="0">
                        <a:schemeClr val="accent3">
                          <a:lumMod val="75000"/>
                        </a:schemeClr>
                      </a:gs>
                      <a:gs pos="100000">
                        <a:schemeClr val="accent3"/>
                      </a:gs>
                    </a:gsLst>
                    <a:lin ang="10800000" scaled="1"/>
                    <a:tileRect/>
                  </a:gradFill>
                  <a:latin typeface="72 Black" panose="020B0A04030603020204" pitchFamily="34" charset="0"/>
                  <a:ea typeface="Calibri" panose="020F0502020204030204" pitchFamily="34" charset="0"/>
                  <a:cs typeface="72 Black" panose="020B0A04030603020204" pitchFamily="34" charset="0"/>
                </a:rPr>
                <a:t>Empirio</a:t>
              </a:r>
              <a:r>
                <a:rPr lang="de-DE" sz="8000" b="1" dirty="0">
                  <a:gradFill flip="none" rotWithShape="1">
                    <a:gsLst>
                      <a:gs pos="100000">
                        <a:schemeClr val="accent3"/>
                      </a:gs>
                      <a:gs pos="0">
                        <a:schemeClr val="accent3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1343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D6310-0C21-EE5B-35EE-B1E3CC223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672" l="10000" r="90000">
                        <a14:foregroundMark x1="46840" y1="80208" x2="44983" y2="80599"/>
                        <a14:foregroundMark x1="46545" y1="86302" x2="49965" y2="81016"/>
                        <a14:foregroundMark x1="49965" y1="81016" x2="49965" y2="81016"/>
                        <a14:foregroundMark x1="62431" y1="77370" x2="61892" y2="85573"/>
                        <a14:foregroundMark x1="61892" y1="85573" x2="61892" y2="85573"/>
                        <a14:foregroundMark x1="62517" y1="77370" x2="62031" y2="90182"/>
                        <a14:foregroundMark x1="62031" y1="90182" x2="62031" y2="90182"/>
                        <a14:foregroundMark x1="62622" y1="92969" x2="62170" y2="85859"/>
                        <a14:foregroundMark x1="47535" y1="91068" x2="54219" y2="82708"/>
                        <a14:foregroundMark x1="54219" y1="82708" x2="54219" y2="82708"/>
                        <a14:foregroundMark x1="42830" y1="96120" x2="57934" y2="98672"/>
                      </a14:backgroundRemoval>
                    </a14:imgEffect>
                  </a14:imgLayer>
                </a14:imgProps>
              </a:ext>
            </a:extLst>
          </a:blip>
          <a:srcRect l="26232" r="23805"/>
          <a:stretch/>
        </p:blipFill>
        <p:spPr>
          <a:xfrm flipH="1">
            <a:off x="127131" y="-998868"/>
            <a:ext cx="5888335" cy="78568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14FDEB-C8CB-EBBA-6C23-4BEB5D1626A7}"/>
              </a:ext>
            </a:extLst>
          </p:cNvPr>
          <p:cNvSpPr txBox="1"/>
          <p:nvPr/>
        </p:nvSpPr>
        <p:spPr>
          <a:xfrm>
            <a:off x="6903176" y="2321261"/>
            <a:ext cx="4342269" cy="2215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599" kern="0" dirty="0">
                <a:latin typeface="72 Black" panose="020B0A04030603020204"/>
                <a:ea typeface="Arial Unicode MS" pitchFamily="34" charset="-128"/>
                <a:cs typeface="72 Black" panose="020B0A04030603020204" pitchFamily="34" charset="0"/>
              </a:rPr>
              <a:t>”</a:t>
            </a:r>
            <a:r>
              <a:rPr lang="en-US" sz="3599" kern="0" dirty="0">
                <a:solidFill>
                  <a:srgbClr val="287B16"/>
                </a:solidFill>
                <a:latin typeface="72 Black" panose="020B0A04030603020204"/>
                <a:ea typeface="Arial Unicode MS" pitchFamily="34" charset="-128"/>
                <a:cs typeface="72 Black" panose="020B0A04030603020204" pitchFamily="34" charset="0"/>
              </a:rPr>
              <a:t>How</a:t>
            </a:r>
            <a:r>
              <a:rPr lang="en-US" sz="3599" kern="0" dirty="0">
                <a:latin typeface="72 Black" panose="020B0A04030603020204"/>
                <a:ea typeface="Arial Unicode MS" pitchFamily="34" charset="-128"/>
                <a:cs typeface="72 Black" panose="020B0A04030603020204" pitchFamily="34" charset="0"/>
              </a:rPr>
              <a:t> can I </a:t>
            </a:r>
            <a:r>
              <a:rPr lang="en-US" sz="3599" kern="0" dirty="0">
                <a:solidFill>
                  <a:srgbClr val="287B16"/>
                </a:solidFill>
                <a:latin typeface="72 Black" panose="020B0A04030603020204"/>
                <a:ea typeface="Arial Unicode MS" pitchFamily="34" charset="-128"/>
                <a:cs typeface="72 Black" panose="020B0A04030603020204" pitchFamily="34" charset="0"/>
              </a:rPr>
              <a:t>decide</a:t>
            </a:r>
            <a:r>
              <a:rPr lang="en-US" sz="3599" kern="0" dirty="0">
                <a:latin typeface="72 Black" panose="020B0A04030603020204"/>
                <a:ea typeface="Arial Unicode MS" pitchFamily="34" charset="-128"/>
                <a:cs typeface="72 Black" panose="020B0A04030603020204" pitchFamily="34" charset="0"/>
              </a:rPr>
              <a:t> what to do based on the </a:t>
            </a:r>
            <a:r>
              <a:rPr lang="en-US" sz="3599" kern="0" dirty="0">
                <a:solidFill>
                  <a:srgbClr val="287B16"/>
                </a:solidFill>
                <a:latin typeface="72 Black" panose="020B0A04030603020204"/>
                <a:ea typeface="Arial Unicode MS" pitchFamily="34" charset="-128"/>
                <a:cs typeface="72 Black" panose="020B0A04030603020204" pitchFamily="34" charset="0"/>
              </a:rPr>
              <a:t>scientific</a:t>
            </a:r>
            <a:r>
              <a:rPr lang="en-US" sz="3599" kern="0" dirty="0">
                <a:latin typeface="72 Black" panose="020B0A04030603020204"/>
                <a:ea typeface="Arial Unicode MS" pitchFamily="34" charset="-128"/>
                <a:cs typeface="72 Black" panose="020B0A04030603020204" pitchFamily="34" charset="0"/>
              </a:rPr>
              <a:t> status quo?”</a:t>
            </a:r>
            <a:endParaRPr lang="de-DE" sz="3599" kern="0" dirty="0">
              <a:latin typeface="72 Black" panose="020B0A04030603020204"/>
              <a:ea typeface="Arial Unicode MS" pitchFamily="34" charset="-128"/>
              <a:cs typeface="72 Black" panose="020B0A040306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625B84-B468-A335-C6AC-583A6C725EC2}"/>
              </a:ext>
            </a:extLst>
          </p:cNvPr>
          <p:cNvSpPr txBox="1"/>
          <p:nvPr/>
        </p:nvSpPr>
        <p:spPr>
          <a:xfrm>
            <a:off x="4078012" y="1059537"/>
            <a:ext cx="1867639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00000"/>
            </a:pPr>
            <a:r>
              <a:rPr lang="de-DE" sz="2000" kern="0" dirty="0">
                <a:highlight>
                  <a:srgbClr val="90D482"/>
                </a:highlight>
                <a:latin typeface="+mj-lt"/>
                <a:ea typeface="Arial Unicode MS" pitchFamily="34" charset="-128"/>
                <a:cs typeface="Arial Unicode MS" pitchFamily="34" charset="-128"/>
              </a:rPr>
              <a:t>Volker Wirsing</a:t>
            </a:r>
            <a:br>
              <a:rPr lang="de-DE" sz="16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16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Environmental clerk. </a:t>
            </a:r>
            <a:br>
              <a:rPr lang="de-DE" sz="16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de-DE" sz="1600" kern="0" dirty="0"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Federal ministry of transport.</a:t>
            </a:r>
          </a:p>
        </p:txBody>
      </p:sp>
    </p:spTree>
    <p:extLst>
      <p:ext uri="{BB962C8B-B14F-4D97-AF65-F5344CB8AC3E}">
        <p14:creationId xmlns:p14="http://schemas.microsoft.com/office/powerpoint/2010/main" val="33182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2F59465E-3AFD-53C2-F127-F1845D96774F}"/>
              </a:ext>
            </a:extLst>
          </p:cNvPr>
          <p:cNvGrpSpPr/>
          <p:nvPr/>
        </p:nvGrpSpPr>
        <p:grpSpPr>
          <a:xfrm>
            <a:off x="3803823" y="1746279"/>
            <a:ext cx="7916964" cy="4694568"/>
            <a:chOff x="3803823" y="1746279"/>
            <a:chExt cx="7916964" cy="4694568"/>
          </a:xfrm>
        </p:grpSpPr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2DA91704-7E70-7D83-D3B4-8562AF179D7E}"/>
                </a:ext>
              </a:extLst>
            </p:cNvPr>
            <p:cNvSpPr/>
            <p:nvPr/>
          </p:nvSpPr>
          <p:spPr bwMode="gray">
            <a:xfrm>
              <a:off x="3803823" y="1746279"/>
              <a:ext cx="7897756" cy="469456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 algn="ctr">
              <a:noFill/>
              <a:prstDash val="dash"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43" name="Grafik 4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01A947D0-4611-696C-47CF-3414E7451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1014" y="3291211"/>
              <a:ext cx="1527524" cy="1527524"/>
            </a:xfrm>
            <a:prstGeom prst="rect">
              <a:avLst/>
            </a:prstGeom>
          </p:spPr>
        </p:pic>
        <p:sp>
          <p:nvSpPr>
            <p:cNvPr id="88" name="Rechteck: abgerundete Ecken 87">
              <a:extLst>
                <a:ext uri="{FF2B5EF4-FFF2-40B4-BE49-F238E27FC236}">
                  <a16:creationId xmlns:a16="http://schemas.microsoft.com/office/drawing/2014/main" id="{56FE6D01-89C8-ED6F-C6B1-4BB5B98EA93C}"/>
                </a:ext>
              </a:extLst>
            </p:cNvPr>
            <p:cNvSpPr/>
            <p:nvPr/>
          </p:nvSpPr>
          <p:spPr bwMode="gray">
            <a:xfrm>
              <a:off x="6740302" y="3237478"/>
              <a:ext cx="4980485" cy="320336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5400" algn="ctr">
              <a:noFill/>
              <a:prstDash val="dash"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de-DE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C358433C-7F83-74BA-9071-995F20352D9A}"/>
                </a:ext>
              </a:extLst>
            </p:cNvPr>
            <p:cNvSpPr txBox="1"/>
            <p:nvPr/>
          </p:nvSpPr>
          <p:spPr>
            <a:xfrm>
              <a:off x="7221708" y="1801400"/>
              <a:ext cx="10619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400" dirty="0">
                  <a:solidFill>
                    <a:srgbClr val="36A31D"/>
                  </a:solidFill>
                  <a:latin typeface="72 Black" panose="020B0A04030603020204" pitchFamily="34" charset="0"/>
                  <a:ea typeface="Calibri" panose="020F0502020204030204" pitchFamily="34" charset="0"/>
                  <a:cs typeface="72 Black" panose="020B0A04030603020204" pitchFamily="34" charset="0"/>
                </a:rPr>
                <a:t>Agent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D1AAB08D-B4F9-9405-C0B7-C34A7E64F58C}"/>
                </a:ext>
              </a:extLst>
            </p:cNvPr>
            <p:cNvSpPr txBox="1"/>
            <p:nvPr/>
          </p:nvSpPr>
          <p:spPr>
            <a:xfrm>
              <a:off x="8754566" y="3401827"/>
              <a:ext cx="106198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dirty="0">
                  <a:solidFill>
                    <a:srgbClr val="36A31D"/>
                  </a:solidFill>
                  <a:latin typeface="72 Black" panose="020B0A04030603020204" pitchFamily="34" charset="0"/>
                  <a:ea typeface="Calibri" panose="020F0502020204030204" pitchFamily="34" charset="0"/>
                  <a:cs typeface="72 Black" panose="020B0A04030603020204" pitchFamily="34" charset="0"/>
                </a:rPr>
                <a:t>RAG</a:t>
              </a:r>
              <a:endParaRPr lang="de-DE" sz="2400" dirty="0">
                <a:solidFill>
                  <a:srgbClr val="36A31D"/>
                </a:solidFill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endParaRPr>
            </a:p>
          </p:txBody>
        </p:sp>
        <p:sp>
          <p:nvSpPr>
            <p:cNvPr id="91" name="Rechteck: abgerundete Ecken 90">
              <a:extLst>
                <a:ext uri="{FF2B5EF4-FFF2-40B4-BE49-F238E27FC236}">
                  <a16:creationId xmlns:a16="http://schemas.microsoft.com/office/drawing/2014/main" id="{54873884-519C-F88A-B8E5-82E01E43AD91}"/>
                </a:ext>
              </a:extLst>
            </p:cNvPr>
            <p:cNvSpPr/>
            <p:nvPr/>
          </p:nvSpPr>
          <p:spPr bwMode="gray">
            <a:xfrm>
              <a:off x="5601586" y="3741130"/>
              <a:ext cx="858433" cy="647518"/>
            </a:xfrm>
            <a:prstGeom prst="round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lang="de-DE" sz="2000" dirty="0">
                  <a:solidFill>
                    <a:srgbClr val="36A31D"/>
                  </a:solidFill>
                  <a:latin typeface="72 Black" panose="020B0A04030603020204" pitchFamily="34" charset="0"/>
                  <a:ea typeface="Calibri" panose="020F0502020204030204" pitchFamily="34" charset="0"/>
                  <a:cs typeface="72 Black" panose="020B0A04030603020204" pitchFamily="34" charset="0"/>
                </a:rPr>
                <a:t>GPT</a:t>
              </a:r>
            </a:p>
          </p:txBody>
        </p:sp>
      </p:grpSp>
      <p:sp>
        <p:nvSpPr>
          <p:cNvPr id="30" name="Rechteck: abgerundete Ecken 29" hidden="1">
            <a:extLst>
              <a:ext uri="{FF2B5EF4-FFF2-40B4-BE49-F238E27FC236}">
                <a16:creationId xmlns:a16="http://schemas.microsoft.com/office/drawing/2014/main" id="{0E49526C-233B-1B81-8583-01DAC8383429}"/>
              </a:ext>
            </a:extLst>
          </p:cNvPr>
          <p:cNvSpPr/>
          <p:nvPr/>
        </p:nvSpPr>
        <p:spPr bwMode="gray">
          <a:xfrm>
            <a:off x="4172613" y="4260715"/>
            <a:ext cx="1362973" cy="406176"/>
          </a:xfrm>
          <a:prstGeom prst="round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800" kern="0" dirty="0">
                <a:ea typeface="Arial Unicode MS" pitchFamily="34" charset="-128"/>
                <a:cs typeface="Arial Unicode MS" pitchFamily="34" charset="-128"/>
              </a:rPr>
              <a:t>GPT 3.5</a:t>
            </a:r>
            <a:endParaRPr kumimoji="0" lang="de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3B58145B-E8D3-856B-8189-22732D453571}"/>
              </a:ext>
            </a:extLst>
          </p:cNvPr>
          <p:cNvSpPr/>
          <p:nvPr/>
        </p:nvSpPr>
        <p:spPr bwMode="gray">
          <a:xfrm>
            <a:off x="5528538" y="2229516"/>
            <a:ext cx="2485067" cy="41727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</a:rPr>
              <a:t>Identify Areas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DEBEB8E-F1EF-C604-3590-483385A0A513}"/>
              </a:ext>
            </a:extLst>
          </p:cNvPr>
          <p:cNvSpPr/>
          <p:nvPr/>
        </p:nvSpPr>
        <p:spPr bwMode="gray">
          <a:xfrm>
            <a:off x="9264024" y="2229516"/>
            <a:ext cx="2122691" cy="41727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800" kern="0" dirty="0">
                <a:latin typeface="72 Brand" panose="020B0504030603020204" pitchFamily="34" charset="0"/>
                <a:ea typeface="Arial Unicode MS" pitchFamily="34" charset="-128"/>
              </a:rPr>
              <a:t>Identify 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6233A-731D-19B0-2BA0-4E58FDC59BA2}"/>
              </a:ext>
            </a:extLst>
          </p:cNvPr>
          <p:cNvSpPr txBox="1"/>
          <p:nvPr/>
        </p:nvSpPr>
        <p:spPr>
          <a:xfrm>
            <a:off x="487238" y="494624"/>
            <a:ext cx="11155200" cy="861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400" b="1" dirty="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Solution Architecture</a:t>
            </a:r>
            <a:br>
              <a:rPr lang="en-GB" sz="3199" b="1" kern="0" dirty="0">
                <a:latin typeface="72 Black" panose="020B0503030000000003" pitchFamily="34" charset="0"/>
                <a:ea typeface="Arial Unicode MS" pitchFamily="34" charset="-128"/>
                <a:cs typeface="72 Black" panose="020B0503030000000003" pitchFamily="34" charset="0"/>
              </a:rPr>
            </a:br>
            <a:r>
              <a:rPr lang="en-GB" sz="3199" b="1" kern="0" dirty="0">
                <a:latin typeface="72 Black" panose="020B0503030000000003" pitchFamily="34" charset="0"/>
                <a:ea typeface="Arial Unicode MS" pitchFamily="34" charset="-128"/>
                <a:cs typeface="72 Black" panose="020B0503030000000003" pitchFamily="34" charset="0"/>
              </a:rPr>
              <a:t>LLM based Agentic Workflow with RAG</a:t>
            </a:r>
            <a:endParaRPr lang="en-GB" sz="3199" kern="0" dirty="0">
              <a:latin typeface="+mj-lt"/>
              <a:ea typeface="Arial Unicode MS" pitchFamily="34" charset="-128"/>
              <a:cs typeface="72 Black" panose="020B0503030000000003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F44F5D-7763-C36D-AC56-97808560E150}"/>
              </a:ext>
            </a:extLst>
          </p:cNvPr>
          <p:cNvSpPr/>
          <p:nvPr/>
        </p:nvSpPr>
        <p:spPr bwMode="gray">
          <a:xfrm>
            <a:off x="733147" y="2402042"/>
            <a:ext cx="1800000" cy="1545032"/>
          </a:xfrm>
          <a:prstGeom prst="roundRect">
            <a:avLst/>
          </a:prstGeom>
          <a:solidFill>
            <a:srgbClr val="287B16">
              <a:alpha val="83000"/>
            </a:srgbClr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3F9137-F77B-498E-C03C-C73874BB1211}"/>
              </a:ext>
            </a:extLst>
          </p:cNvPr>
          <p:cNvGrpSpPr/>
          <p:nvPr/>
        </p:nvGrpSpPr>
        <p:grpSpPr>
          <a:xfrm>
            <a:off x="2599566" y="2809423"/>
            <a:ext cx="1271931" cy="369756"/>
            <a:chOff x="2599566" y="2809423"/>
            <a:chExt cx="1271931" cy="36975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F799426-D784-787C-0D1E-10772F401EAF}"/>
                </a:ext>
              </a:extLst>
            </p:cNvPr>
            <p:cNvCxnSpPr>
              <a:cxnSpLocks/>
            </p:cNvCxnSpPr>
            <p:nvPr/>
          </p:nvCxnSpPr>
          <p:spPr>
            <a:xfrm>
              <a:off x="2599566" y="3178405"/>
              <a:ext cx="1157045" cy="77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88">
              <a:extLst>
                <a:ext uri="{FF2B5EF4-FFF2-40B4-BE49-F238E27FC236}">
                  <a16:creationId xmlns:a16="http://schemas.microsoft.com/office/drawing/2014/main" id="{453D9F6D-4EDF-EC97-B5C5-0858C7CEF94C}"/>
                </a:ext>
              </a:extLst>
            </p:cNvPr>
            <p:cNvSpPr txBox="1"/>
            <p:nvPr/>
          </p:nvSpPr>
          <p:spPr>
            <a:xfrm>
              <a:off x="2809510" y="2809423"/>
              <a:ext cx="106198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000" b="1" kern="0" dirty="0">
                  <a:highlight>
                    <a:srgbClr val="90D482"/>
                  </a:highlight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Sector</a:t>
              </a:r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EDC215C-82D3-5AD4-36D7-811E3C664510}"/>
              </a:ext>
            </a:extLst>
          </p:cNvPr>
          <p:cNvCxnSpPr>
            <a:cxnSpLocks/>
            <a:stCxn id="43" idx="0"/>
          </p:cNvCxnSpPr>
          <p:nvPr/>
        </p:nvCxnSpPr>
        <p:spPr>
          <a:xfrm rot="5400000" flipH="1" flipV="1">
            <a:off x="4663288" y="2539641"/>
            <a:ext cx="853059" cy="650082"/>
          </a:xfrm>
          <a:prstGeom prst="bentConnector3">
            <a:avLst>
              <a:gd name="adj1" fmla="val 100062"/>
            </a:avLst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3FE8F0-EBAC-6F0E-4C19-CDF6737FAF3B}"/>
              </a:ext>
            </a:extLst>
          </p:cNvPr>
          <p:cNvCxnSpPr>
            <a:cxnSpLocks/>
          </p:cNvCxnSpPr>
          <p:nvPr/>
        </p:nvCxnSpPr>
        <p:spPr>
          <a:xfrm>
            <a:off x="8219552" y="2438151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363D01-2A73-0C17-6F25-980026D26183}"/>
              </a:ext>
            </a:extLst>
          </p:cNvPr>
          <p:cNvCxnSpPr>
            <a:cxnSpLocks/>
          </p:cNvCxnSpPr>
          <p:nvPr/>
        </p:nvCxnSpPr>
        <p:spPr>
          <a:xfrm>
            <a:off x="10623910" y="2755915"/>
            <a:ext cx="0" cy="1219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0A3A40D-4162-9A75-2546-B5160F6F97A0}"/>
              </a:ext>
            </a:extLst>
          </p:cNvPr>
          <p:cNvCxnSpPr>
            <a:cxnSpLocks/>
            <a:stCxn id="61" idx="1"/>
            <a:endCxn id="43" idx="2"/>
          </p:cNvCxnSpPr>
          <p:nvPr/>
        </p:nvCxnSpPr>
        <p:spPr>
          <a:xfrm rot="10800000">
            <a:off x="4764776" y="4818735"/>
            <a:ext cx="2735282" cy="806020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2D0FA99-26A6-47E9-3A7F-6B210D5E6894}"/>
              </a:ext>
            </a:extLst>
          </p:cNvPr>
          <p:cNvGrpSpPr/>
          <p:nvPr/>
        </p:nvGrpSpPr>
        <p:grpSpPr>
          <a:xfrm>
            <a:off x="7157950" y="3670075"/>
            <a:ext cx="2674188" cy="2668156"/>
            <a:chOff x="7157950" y="3670075"/>
            <a:chExt cx="2674188" cy="2668156"/>
          </a:xfrm>
        </p:grpSpPr>
        <p:pic>
          <p:nvPicPr>
            <p:cNvPr id="61" name="Grafik 60" descr="Datenbank Silhouette">
              <a:extLst>
                <a:ext uri="{FF2B5EF4-FFF2-40B4-BE49-F238E27FC236}">
                  <a16:creationId xmlns:a16="http://schemas.microsoft.com/office/drawing/2014/main" id="{525703DC-5E4D-F5D7-9367-139099E12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00058" y="5167555"/>
              <a:ext cx="914400" cy="914400"/>
            </a:xfrm>
            <a:prstGeom prst="rect">
              <a:avLst/>
            </a:prstGeom>
          </p:spPr>
        </p:pic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676C9795-26BD-FD7F-FC88-35B6EE11153F}"/>
                </a:ext>
              </a:extLst>
            </p:cNvPr>
            <p:cNvCxnSpPr>
              <a:cxnSpLocks/>
            </p:cNvCxnSpPr>
            <p:nvPr/>
          </p:nvCxnSpPr>
          <p:spPr>
            <a:xfrm>
              <a:off x="7957165" y="4744038"/>
              <a:ext cx="0" cy="4034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E1160421-09BB-3D5C-E649-94D94DC700A5}"/>
                </a:ext>
              </a:extLst>
            </p:cNvPr>
            <p:cNvSpPr txBox="1"/>
            <p:nvPr/>
          </p:nvSpPr>
          <p:spPr>
            <a:xfrm>
              <a:off x="7354328" y="3670075"/>
              <a:ext cx="120567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Internet</a:t>
              </a:r>
              <a:endParaRPr lang="de-D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F7625286-2A4F-9C60-3999-85F526FE4882}"/>
                </a:ext>
              </a:extLst>
            </p:cNvPr>
            <p:cNvSpPr txBox="1"/>
            <p:nvPr/>
          </p:nvSpPr>
          <p:spPr>
            <a:xfrm>
              <a:off x="7157950" y="6061232"/>
              <a:ext cx="171130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Embeddings</a:t>
              </a:r>
              <a:endParaRPr lang="de-DE"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3124702-697D-DFC3-5FF3-E61075D2FEC9}"/>
                </a:ext>
              </a:extLst>
            </p:cNvPr>
            <p:cNvGrpSpPr/>
            <p:nvPr/>
          </p:nvGrpSpPr>
          <p:grpSpPr>
            <a:xfrm>
              <a:off x="8390666" y="4325687"/>
              <a:ext cx="1441472" cy="1357956"/>
              <a:chOff x="8390666" y="4325687"/>
              <a:chExt cx="1441472" cy="1357956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25299FA-41E5-9834-46C6-923D9DFF6F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6251" y="4325687"/>
                <a:ext cx="142588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C5227D2-F89E-F08D-6F95-2F9D780BFC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90666" y="5683643"/>
                <a:ext cx="142588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7" name="Graphic 36" descr="Wireless with solid fill">
              <a:extLst>
                <a:ext uri="{FF2B5EF4-FFF2-40B4-BE49-F238E27FC236}">
                  <a16:creationId xmlns:a16="http://schemas.microsoft.com/office/drawing/2014/main" id="{8469BC7E-8257-0C40-B22F-0EACC2F6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21325" y="3916339"/>
              <a:ext cx="856072" cy="856072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E84522A-388B-98A4-B650-E243961EC822}"/>
              </a:ext>
            </a:extLst>
          </p:cNvPr>
          <p:cNvGrpSpPr/>
          <p:nvPr/>
        </p:nvGrpSpPr>
        <p:grpSpPr>
          <a:xfrm>
            <a:off x="9900794" y="4054973"/>
            <a:ext cx="1446232" cy="1827661"/>
            <a:chOff x="9900794" y="4054973"/>
            <a:chExt cx="1446232" cy="1827661"/>
          </a:xfrm>
        </p:grpSpPr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D645E36E-F02D-7C59-D2EC-F9DEB5CB15D2}"/>
                </a:ext>
              </a:extLst>
            </p:cNvPr>
            <p:cNvGrpSpPr/>
            <p:nvPr/>
          </p:nvGrpSpPr>
          <p:grpSpPr>
            <a:xfrm>
              <a:off x="9900794" y="4054973"/>
              <a:ext cx="1446232" cy="1827661"/>
              <a:chOff x="9900794" y="4068490"/>
              <a:chExt cx="1446232" cy="1827661"/>
            </a:xfrm>
          </p:grpSpPr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A4E35FF1-4627-93E4-68F3-2D2E7B00E88C}"/>
                  </a:ext>
                </a:extLst>
              </p:cNvPr>
              <p:cNvSpPr txBox="1"/>
              <p:nvPr/>
            </p:nvSpPr>
            <p:spPr>
              <a:xfrm>
                <a:off x="9900794" y="4068490"/>
                <a:ext cx="1446232" cy="1748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lnSpc>
                    <a:spcPts val="3500"/>
                  </a:lnSpc>
                  <a:spcBef>
                    <a:spcPts val="18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de-DE" sz="1800" kern="0" dirty="0">
                    <a:latin typeface="72 Brand" panose="020B0504030603020204" pitchFamily="34" charset="0"/>
                    <a:ea typeface="Arial Unicode MS" pitchFamily="34" charset="-128"/>
                    <a:cs typeface="Arial Unicode MS" pitchFamily="34" charset="-128"/>
                  </a:rPr>
                  <a:t>Keywords </a:t>
                </a:r>
              </a:p>
              <a:p>
                <a:pPr algn="ctr" fontAlgn="base">
                  <a:lnSpc>
                    <a:spcPts val="3500"/>
                  </a:lnSpc>
                  <a:spcBef>
                    <a:spcPts val="18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endParaRPr lang="de-DE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endParaRPr>
              </a:p>
              <a:p>
                <a:pPr algn="ctr" fontAlgn="base">
                  <a:lnSpc>
                    <a:spcPts val="3500"/>
                  </a:lnSpc>
                  <a:spcBef>
                    <a:spcPts val="18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</a:pPr>
                <a:r>
                  <a:rPr lang="de-DE" sz="1800" kern="0" dirty="0">
                    <a:latin typeface="72 Brand" panose="020B0504030603020204" pitchFamily="34" charset="0"/>
                    <a:ea typeface="Arial Unicode MS" pitchFamily="34" charset="-128"/>
                    <a:cs typeface="Arial Unicode MS" pitchFamily="34" charset="-128"/>
                  </a:rPr>
                  <a:t>Query</a:t>
                </a:r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9540BD63-83DF-05AB-0E2E-6FDDAFDBB4FE}"/>
                  </a:ext>
                </a:extLst>
              </p:cNvPr>
              <p:cNvSpPr/>
              <p:nvPr/>
            </p:nvSpPr>
            <p:spPr bwMode="gray">
              <a:xfrm>
                <a:off x="9900794" y="4096196"/>
                <a:ext cx="1446232" cy="465588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704F3CD6-DD44-5DD9-0EEC-FA7B02ECF2EA}"/>
                  </a:ext>
                </a:extLst>
              </p:cNvPr>
              <p:cNvSpPr/>
              <p:nvPr/>
            </p:nvSpPr>
            <p:spPr bwMode="gray">
              <a:xfrm>
                <a:off x="9900794" y="5430563"/>
                <a:ext cx="1446232" cy="465588"/>
              </a:xfrm>
              <a:prstGeom prst="rect">
                <a:avLst/>
              </a:prstGeom>
              <a:noFill/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86C8E52-8AED-A8DE-251C-36B62126C0F6}"/>
                </a:ext>
              </a:extLst>
            </p:cNvPr>
            <p:cNvCxnSpPr>
              <a:cxnSpLocks/>
            </p:cNvCxnSpPr>
            <p:nvPr/>
          </p:nvCxnSpPr>
          <p:spPr>
            <a:xfrm>
              <a:off x="10623910" y="4682532"/>
              <a:ext cx="0" cy="63734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8C74606-3697-0E1C-175B-84A96B150FC5}"/>
              </a:ext>
            </a:extLst>
          </p:cNvPr>
          <p:cNvGrpSpPr/>
          <p:nvPr/>
        </p:nvGrpSpPr>
        <p:grpSpPr>
          <a:xfrm>
            <a:off x="2606242" y="4818735"/>
            <a:ext cx="1182598" cy="403010"/>
            <a:chOff x="2606242" y="4818735"/>
            <a:chExt cx="1182598" cy="40301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2F0FC84-AE0A-D81D-C532-B8AC234323B8}"/>
                </a:ext>
              </a:extLst>
            </p:cNvPr>
            <p:cNvCxnSpPr>
              <a:cxnSpLocks/>
            </p:cNvCxnSpPr>
            <p:nvPr/>
          </p:nvCxnSpPr>
          <p:spPr>
            <a:xfrm>
              <a:off x="2606242" y="5220971"/>
              <a:ext cx="1157045" cy="77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88">
              <a:extLst>
                <a:ext uri="{FF2B5EF4-FFF2-40B4-BE49-F238E27FC236}">
                  <a16:creationId xmlns:a16="http://schemas.microsoft.com/office/drawing/2014/main" id="{2283ECA4-FEC4-60E8-7DBD-B8FB17A68C9B}"/>
                </a:ext>
              </a:extLst>
            </p:cNvPr>
            <p:cNvSpPr txBox="1"/>
            <p:nvPr/>
          </p:nvSpPr>
          <p:spPr>
            <a:xfrm>
              <a:off x="2689792" y="4818735"/>
              <a:ext cx="109904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1800" b="1" kern="0" dirty="0">
                  <a:highlight>
                    <a:srgbClr val="90D482"/>
                  </a:highlight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Mindmap</a:t>
              </a:r>
              <a:endParaRPr lang="de-DE" sz="2000" b="1" kern="0" dirty="0">
                <a:highlight>
                  <a:srgbClr val="90D482"/>
                </a:highlight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54" name="Graphic 53" descr="Map with pin with solid fill">
            <a:extLst>
              <a:ext uri="{FF2B5EF4-FFF2-40B4-BE49-F238E27FC236}">
                <a16:creationId xmlns:a16="http://schemas.microsoft.com/office/drawing/2014/main" id="{11297D92-388E-90C0-999D-A97F25697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682" y="4379766"/>
            <a:ext cx="1535506" cy="15355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71F858C-53B8-FD86-8F8F-775C940F2F62}"/>
              </a:ext>
            </a:extLst>
          </p:cNvPr>
          <p:cNvSpPr/>
          <p:nvPr/>
        </p:nvSpPr>
        <p:spPr bwMode="gray">
          <a:xfrm flipH="1">
            <a:off x="655026" y="1989285"/>
            <a:ext cx="1956241" cy="1956241"/>
          </a:xfrm>
          <a:prstGeom prst="roundRect">
            <a:avLst>
              <a:gd name="adj" fmla="val 18755"/>
            </a:avLst>
          </a:prstGeom>
          <a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948" b="99752" l="7143" r="91872">
                          <a14:foregroundMark x1="49261" y1="6948" x2="56650" y2="6948"/>
                          <a14:foregroundMark x1="24384" y1="88089" x2="53695" y2="94541"/>
                          <a14:foregroundMark x1="9606" y1="95533" x2="22660" y2="95533"/>
                          <a14:foregroundMark x1="88424" y1="95782" x2="92118" y2="89826"/>
                          <a14:foregroundMark x1="7143" y1="99752" x2="13054" y2="992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25400" algn="ctr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B11D792-393F-8BC5-A799-BFFA63824B90}"/>
              </a:ext>
            </a:extLst>
          </p:cNvPr>
          <p:cNvCxnSpPr>
            <a:cxnSpLocks/>
          </p:cNvCxnSpPr>
          <p:nvPr/>
        </p:nvCxnSpPr>
        <p:spPr>
          <a:xfrm>
            <a:off x="1676803" y="4082679"/>
            <a:ext cx="0" cy="63301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D2EFCEC-BA5C-6FAB-F720-4E600B18B0CD}"/>
              </a:ext>
            </a:extLst>
          </p:cNvPr>
          <p:cNvSpPr txBox="1"/>
          <p:nvPr/>
        </p:nvSpPr>
        <p:spPr>
          <a:xfrm>
            <a:off x="590791" y="4057558"/>
            <a:ext cx="1161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kern="0" dirty="0">
                <a:latin typeface="72 Brand" panose="020B0504030603020204" pitchFamily="34" charset="0"/>
                <a:ea typeface="Arial Unicode MS" pitchFamily="34" charset="-128"/>
              </a:rPr>
              <a:t>“I have to decide...“</a:t>
            </a:r>
            <a:endParaRPr lang="de-DE" sz="1600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2195166-0384-13BA-1726-9C74F172BFB1}"/>
              </a:ext>
            </a:extLst>
          </p:cNvPr>
          <p:cNvSpPr/>
          <p:nvPr/>
        </p:nvSpPr>
        <p:spPr bwMode="gray">
          <a:xfrm rot="1729049">
            <a:off x="3703216" y="465497"/>
            <a:ext cx="171248" cy="148501"/>
          </a:xfrm>
          <a:custGeom>
            <a:avLst/>
            <a:gdLst>
              <a:gd name="connsiteX0" fmla="*/ 202363 w 402345"/>
              <a:gd name="connsiteY0" fmla="*/ 0 h 348901"/>
              <a:gd name="connsiteX1" fmla="*/ 402345 w 402345"/>
              <a:gd name="connsiteY1" fmla="*/ 344797 h 348901"/>
              <a:gd name="connsiteX2" fmla="*/ 396888 w 402345"/>
              <a:gd name="connsiteY2" fmla="*/ 339539 h 348901"/>
              <a:gd name="connsiteX3" fmla="*/ 53772 w 402345"/>
              <a:gd name="connsiteY3" fmla="*/ 311205 h 348901"/>
              <a:gd name="connsiteX4" fmla="*/ 1829 w 402345"/>
              <a:gd name="connsiteY4" fmla="*/ 347003 h 348901"/>
              <a:gd name="connsiteX5" fmla="*/ 0 w 402345"/>
              <a:gd name="connsiteY5" fmla="*/ 348901 h 34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45" h="348901">
                <a:moveTo>
                  <a:pt x="202363" y="0"/>
                </a:moveTo>
                <a:lnTo>
                  <a:pt x="402345" y="344797"/>
                </a:lnTo>
                <a:lnTo>
                  <a:pt x="396888" y="339539"/>
                </a:lnTo>
                <a:cubicBezTo>
                  <a:pt x="301583" y="264391"/>
                  <a:pt x="166799" y="249023"/>
                  <a:pt x="53772" y="311205"/>
                </a:cubicBezTo>
                <a:cubicBezTo>
                  <a:pt x="34934" y="321568"/>
                  <a:pt x="17592" y="333596"/>
                  <a:pt x="1829" y="347003"/>
                </a:cubicBezTo>
                <a:lnTo>
                  <a:pt x="0" y="3489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wrap="square" lIns="90000" tIns="72000" rIns="90000" bIns="72000" rtlCol="0" anchor="ctr">
            <a:noAutofit/>
          </a:bodyPr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166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D8E073-0E18-239B-B3B2-5F5EE5F174D3}"/>
              </a:ext>
            </a:extLst>
          </p:cNvPr>
          <p:cNvSpPr txBox="1"/>
          <p:nvPr/>
        </p:nvSpPr>
        <p:spPr>
          <a:xfrm>
            <a:off x="487238" y="494624"/>
            <a:ext cx="11155200" cy="861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400" b="1" dirty="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Demo</a:t>
            </a:r>
            <a:br>
              <a:rPr lang="en-GB" sz="3199" b="1" kern="0" dirty="0">
                <a:latin typeface="72 Black" panose="020B0503030000000003" pitchFamily="34" charset="0"/>
                <a:ea typeface="Arial Unicode MS" pitchFamily="34" charset="-128"/>
                <a:cs typeface="72 Black" panose="020B0503030000000003" pitchFamily="34" charset="0"/>
              </a:rPr>
            </a:br>
            <a:endParaRPr lang="en-GB" sz="3199" kern="0" dirty="0">
              <a:latin typeface="+mj-lt"/>
              <a:ea typeface="Arial Unicode MS" pitchFamily="34" charset="-128"/>
              <a:cs typeface="72 Black" panose="020B0503030000000003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673E694-A5B1-6DCF-35D3-393CD6EF9ADE}"/>
              </a:ext>
            </a:extLst>
          </p:cNvPr>
          <p:cNvSpPr/>
          <p:nvPr/>
        </p:nvSpPr>
        <p:spPr bwMode="gray">
          <a:xfrm rot="1729049">
            <a:off x="1307996" y="465497"/>
            <a:ext cx="171248" cy="148501"/>
          </a:xfrm>
          <a:custGeom>
            <a:avLst/>
            <a:gdLst>
              <a:gd name="connsiteX0" fmla="*/ 202363 w 402345"/>
              <a:gd name="connsiteY0" fmla="*/ 0 h 348901"/>
              <a:gd name="connsiteX1" fmla="*/ 402345 w 402345"/>
              <a:gd name="connsiteY1" fmla="*/ 344797 h 348901"/>
              <a:gd name="connsiteX2" fmla="*/ 396888 w 402345"/>
              <a:gd name="connsiteY2" fmla="*/ 339539 h 348901"/>
              <a:gd name="connsiteX3" fmla="*/ 53772 w 402345"/>
              <a:gd name="connsiteY3" fmla="*/ 311205 h 348901"/>
              <a:gd name="connsiteX4" fmla="*/ 1829 w 402345"/>
              <a:gd name="connsiteY4" fmla="*/ 347003 h 348901"/>
              <a:gd name="connsiteX5" fmla="*/ 0 w 402345"/>
              <a:gd name="connsiteY5" fmla="*/ 348901 h 34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45" h="348901">
                <a:moveTo>
                  <a:pt x="202363" y="0"/>
                </a:moveTo>
                <a:lnTo>
                  <a:pt x="402345" y="344797"/>
                </a:lnTo>
                <a:lnTo>
                  <a:pt x="396888" y="339539"/>
                </a:lnTo>
                <a:cubicBezTo>
                  <a:pt x="301583" y="264391"/>
                  <a:pt x="166799" y="249023"/>
                  <a:pt x="53772" y="311205"/>
                </a:cubicBezTo>
                <a:cubicBezTo>
                  <a:pt x="34934" y="321568"/>
                  <a:pt x="17592" y="333596"/>
                  <a:pt x="1829" y="347003"/>
                </a:cubicBezTo>
                <a:lnTo>
                  <a:pt x="0" y="3489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wrap="square" lIns="90000" tIns="72000" rIns="90000" bIns="72000" rtlCol="0" anchor="ctr">
            <a:noAutofit/>
          </a:bodyPr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Empirio_Final">
            <a:hlinkClick r:id="" action="ppaction://media"/>
            <a:extLst>
              <a:ext uri="{FF2B5EF4-FFF2-40B4-BE49-F238E27FC236}">
                <a16:creationId xmlns:a16="http://schemas.microsoft.com/office/drawing/2014/main" id="{4119F330-64C1-D7FB-FDC4-5F6558617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5175" cy="68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: abgerundete Ecken 29" hidden="1">
            <a:extLst>
              <a:ext uri="{FF2B5EF4-FFF2-40B4-BE49-F238E27FC236}">
                <a16:creationId xmlns:a16="http://schemas.microsoft.com/office/drawing/2014/main" id="{0E49526C-233B-1B81-8583-01DAC8383429}"/>
              </a:ext>
            </a:extLst>
          </p:cNvPr>
          <p:cNvSpPr/>
          <p:nvPr/>
        </p:nvSpPr>
        <p:spPr bwMode="gray">
          <a:xfrm>
            <a:off x="4172613" y="4260715"/>
            <a:ext cx="1362973" cy="406176"/>
          </a:xfrm>
          <a:prstGeom prst="round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800" kern="0" dirty="0">
                <a:ea typeface="Arial Unicode MS" pitchFamily="34" charset="-128"/>
                <a:cs typeface="Arial Unicode MS" pitchFamily="34" charset="-128"/>
              </a:rPr>
              <a:t>GPT 3.5</a:t>
            </a:r>
            <a:endParaRPr kumimoji="0" lang="de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2848D-CBCA-2EA4-EFE0-98D340AFBE79}"/>
              </a:ext>
            </a:extLst>
          </p:cNvPr>
          <p:cNvSpPr txBox="1"/>
          <p:nvPr/>
        </p:nvSpPr>
        <p:spPr>
          <a:xfrm>
            <a:off x="487238" y="494624"/>
            <a:ext cx="11155200" cy="861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400" b="1" dirty="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Future Development</a:t>
            </a:r>
            <a:br>
              <a:rPr lang="en-GB" sz="3199" b="1" kern="0" dirty="0">
                <a:latin typeface="72 Black" panose="020B0503030000000003" pitchFamily="34" charset="0"/>
                <a:ea typeface="Arial Unicode MS" pitchFamily="34" charset="-128"/>
                <a:cs typeface="72 Black" panose="020B0503030000000003" pitchFamily="34" charset="0"/>
              </a:rPr>
            </a:br>
            <a:r>
              <a:rPr lang="en-GB" sz="3199" b="1" kern="0" dirty="0">
                <a:latin typeface="72 Black" panose="020B0503030000000003" pitchFamily="34" charset="0"/>
                <a:ea typeface="Arial Unicode MS" pitchFamily="34" charset="-128"/>
                <a:cs typeface="72 Black" panose="020B0503030000000003" pitchFamily="34" charset="0"/>
              </a:rPr>
              <a:t>How can the solution be scaled?</a:t>
            </a:r>
            <a:endParaRPr lang="en-GB" sz="3199" kern="0" dirty="0">
              <a:latin typeface="+mj-lt"/>
              <a:ea typeface="Arial Unicode MS" pitchFamily="34" charset="-128"/>
              <a:cs typeface="72 Black" panose="020B05030300000000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ABB56B-519C-E3CA-A6A4-5F54F4048383}"/>
              </a:ext>
            </a:extLst>
          </p:cNvPr>
          <p:cNvGrpSpPr/>
          <p:nvPr/>
        </p:nvGrpSpPr>
        <p:grpSpPr>
          <a:xfrm>
            <a:off x="988943" y="2074810"/>
            <a:ext cx="1967190" cy="2940541"/>
            <a:chOff x="987402" y="2074810"/>
            <a:chExt cx="1967190" cy="2940541"/>
          </a:xfrm>
        </p:grpSpPr>
        <p:pic>
          <p:nvPicPr>
            <p:cNvPr id="14" name="Graphic 13" descr="Target Audience outline">
              <a:extLst>
                <a:ext uri="{FF2B5EF4-FFF2-40B4-BE49-F238E27FC236}">
                  <a16:creationId xmlns:a16="http://schemas.microsoft.com/office/drawing/2014/main" id="{FCAD4FBB-07CD-68FE-BF0A-EC958D934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7402" y="2074810"/>
              <a:ext cx="1967190" cy="196719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feld 88">
              <a:extLst>
                <a:ext uri="{FF2B5EF4-FFF2-40B4-BE49-F238E27FC236}">
                  <a16:creationId xmlns:a16="http://schemas.microsoft.com/office/drawing/2014/main" id="{1AEA8662-A0AF-429F-B1F3-0DB5571C8622}"/>
                </a:ext>
              </a:extLst>
            </p:cNvPr>
            <p:cNvSpPr txBox="1"/>
            <p:nvPr/>
          </p:nvSpPr>
          <p:spPr>
            <a:xfrm>
              <a:off x="1080617" y="4276687"/>
              <a:ext cx="178076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400" b="1" kern="0" dirty="0">
                  <a:highlight>
                    <a:srgbClr val="90D482"/>
                  </a:highlight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Validate With Users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256EA1-3F54-043E-D451-4E165BB93F71}"/>
              </a:ext>
            </a:extLst>
          </p:cNvPr>
          <p:cNvGrpSpPr/>
          <p:nvPr/>
        </p:nvGrpSpPr>
        <p:grpSpPr>
          <a:xfrm>
            <a:off x="4533288" y="2074810"/>
            <a:ext cx="2726752" cy="2940541"/>
            <a:chOff x="4533288" y="2074810"/>
            <a:chExt cx="2726752" cy="2940541"/>
          </a:xfrm>
        </p:grpSpPr>
        <p:pic>
          <p:nvPicPr>
            <p:cNvPr id="16" name="Graphic 15" descr="Box outline">
              <a:extLst>
                <a:ext uri="{FF2B5EF4-FFF2-40B4-BE49-F238E27FC236}">
                  <a16:creationId xmlns:a16="http://schemas.microsoft.com/office/drawing/2014/main" id="{A17239B8-67B7-5326-C010-9589A69C6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3069" y="2074810"/>
              <a:ext cx="1967190" cy="196719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feld 88">
              <a:extLst>
                <a:ext uri="{FF2B5EF4-FFF2-40B4-BE49-F238E27FC236}">
                  <a16:creationId xmlns:a16="http://schemas.microsoft.com/office/drawing/2014/main" id="{4FC5511C-A78C-C3E7-ADA2-05AA7897DBB9}"/>
                </a:ext>
              </a:extLst>
            </p:cNvPr>
            <p:cNvSpPr txBox="1"/>
            <p:nvPr/>
          </p:nvSpPr>
          <p:spPr>
            <a:xfrm>
              <a:off x="4533288" y="4276687"/>
              <a:ext cx="272675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400" b="1" kern="0" dirty="0">
                  <a:highlight>
                    <a:srgbClr val="90D482"/>
                  </a:highlight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Expand</a:t>
              </a:r>
              <a:br>
                <a:rPr lang="de-DE" sz="2400" b="1" kern="0" dirty="0">
                  <a:highlight>
                    <a:srgbClr val="90D482"/>
                  </a:highlight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</a:br>
              <a:r>
                <a:rPr lang="de-DE" sz="2400" b="1" kern="0" dirty="0">
                  <a:highlight>
                    <a:srgbClr val="90D482"/>
                  </a:highlight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 Subject Coverage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61D57D-88F0-1D5F-77F9-DF143E096656}"/>
              </a:ext>
            </a:extLst>
          </p:cNvPr>
          <p:cNvGrpSpPr/>
          <p:nvPr/>
        </p:nvGrpSpPr>
        <p:grpSpPr>
          <a:xfrm>
            <a:off x="8438430" y="2074810"/>
            <a:ext cx="2767802" cy="2940542"/>
            <a:chOff x="8438430" y="2074810"/>
            <a:chExt cx="2767802" cy="2940542"/>
          </a:xfrm>
        </p:grpSpPr>
        <p:pic>
          <p:nvPicPr>
            <p:cNvPr id="18" name="Graphic 17" descr="Road outline">
              <a:extLst>
                <a:ext uri="{FF2B5EF4-FFF2-40B4-BE49-F238E27FC236}">
                  <a16:creationId xmlns:a16="http://schemas.microsoft.com/office/drawing/2014/main" id="{287F7B2B-903C-8B8B-AD31-0F6D7C14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38736" y="2074810"/>
              <a:ext cx="1967190" cy="196719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feld 88">
              <a:extLst>
                <a:ext uri="{FF2B5EF4-FFF2-40B4-BE49-F238E27FC236}">
                  <a16:creationId xmlns:a16="http://schemas.microsoft.com/office/drawing/2014/main" id="{42BE9F41-068F-1250-AFDD-ABD0FF723181}"/>
                </a:ext>
              </a:extLst>
            </p:cNvPr>
            <p:cNvSpPr txBox="1"/>
            <p:nvPr/>
          </p:nvSpPr>
          <p:spPr>
            <a:xfrm>
              <a:off x="8438430" y="4276688"/>
              <a:ext cx="276780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400" b="1" kern="0" dirty="0">
                  <a:highlight>
                    <a:srgbClr val="90D482"/>
                  </a:highlight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Reach </a:t>
              </a:r>
              <a:br>
                <a:rPr lang="de-DE" sz="2400" b="1" kern="0" dirty="0">
                  <a:highlight>
                    <a:srgbClr val="90D482"/>
                  </a:highlight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</a:br>
              <a:r>
                <a:rPr lang="de-DE" sz="2400" b="1" kern="0" dirty="0">
                  <a:highlight>
                    <a:srgbClr val="90D482"/>
                  </a:highlight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New Markets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F95A30-1283-35BA-8684-05F85BD8104E}"/>
              </a:ext>
            </a:extLst>
          </p:cNvPr>
          <p:cNvGrpSpPr/>
          <p:nvPr/>
        </p:nvGrpSpPr>
        <p:grpSpPr>
          <a:xfrm>
            <a:off x="0" y="5648561"/>
            <a:ext cx="12195175" cy="774888"/>
            <a:chOff x="0" y="5648561"/>
            <a:chExt cx="12195175" cy="77488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F000BA-109B-2C10-4DA5-4ED553D77A89}"/>
                </a:ext>
              </a:extLst>
            </p:cNvPr>
            <p:cNvGrpSpPr/>
            <p:nvPr/>
          </p:nvGrpSpPr>
          <p:grpSpPr>
            <a:xfrm>
              <a:off x="0" y="5648561"/>
              <a:ext cx="12195175" cy="405556"/>
              <a:chOff x="-1" y="5783876"/>
              <a:chExt cx="12195175" cy="405556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B29D4E6-0A06-B5A1-6591-67FD9B51A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" y="5986654"/>
                <a:ext cx="1219517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592A129-DBEC-C8D8-724C-6286A9226FAA}"/>
                  </a:ext>
                </a:extLst>
              </p:cNvPr>
              <p:cNvSpPr/>
              <p:nvPr/>
            </p:nvSpPr>
            <p:spPr bwMode="gray">
              <a:xfrm>
                <a:off x="1931311" y="5783876"/>
                <a:ext cx="88892" cy="405556"/>
              </a:xfrm>
              <a:prstGeom prst="rect">
                <a:avLst/>
              </a:prstGeom>
              <a:solidFill>
                <a:schemeClr val="tx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00DE689-BD24-BC49-A66C-29CC0EC040F8}"/>
                  </a:ext>
                </a:extLst>
              </p:cNvPr>
              <p:cNvSpPr/>
              <p:nvPr/>
            </p:nvSpPr>
            <p:spPr bwMode="gray">
              <a:xfrm>
                <a:off x="5852218" y="5783876"/>
                <a:ext cx="88892" cy="405556"/>
              </a:xfrm>
              <a:prstGeom prst="rect">
                <a:avLst/>
              </a:prstGeom>
              <a:solidFill>
                <a:schemeClr val="tx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D477C3-B31E-0D4A-EC27-52E825E0AADD}"/>
                  </a:ext>
                </a:extLst>
              </p:cNvPr>
              <p:cNvSpPr/>
              <p:nvPr/>
            </p:nvSpPr>
            <p:spPr bwMode="gray">
              <a:xfrm>
                <a:off x="9773125" y="5783876"/>
                <a:ext cx="88892" cy="405556"/>
              </a:xfrm>
              <a:prstGeom prst="rect">
                <a:avLst/>
              </a:prstGeom>
              <a:solidFill>
                <a:schemeClr val="tx1"/>
              </a:solidFill>
              <a:ln w="2540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sz="1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48F480-D219-4D6B-263A-2C267BCADB11}"/>
                </a:ext>
              </a:extLst>
            </p:cNvPr>
            <p:cNvSpPr txBox="1"/>
            <p:nvPr/>
          </p:nvSpPr>
          <p:spPr>
            <a:xfrm>
              <a:off x="1084565" y="6054117"/>
              <a:ext cx="17768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lang="de-DE" sz="1800" kern="0" dirty="0">
                  <a:latin typeface="72 Brand" panose="020B0504030603020204" pitchFamily="34" charset="0"/>
                  <a:ea typeface="Arial Unicode MS" pitchFamily="34" charset="-128"/>
                </a:rPr>
                <a:t>Today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D86AE1-D575-F96D-6E18-5936927C6281}"/>
                </a:ext>
              </a:extLst>
            </p:cNvPr>
            <p:cNvSpPr txBox="1"/>
            <p:nvPr/>
          </p:nvSpPr>
          <p:spPr>
            <a:xfrm>
              <a:off x="5008258" y="6054117"/>
              <a:ext cx="17768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lang="de-DE" sz="1800" kern="0" dirty="0">
                  <a:latin typeface="72 Brand" panose="020B0504030603020204" pitchFamily="34" charset="0"/>
                  <a:ea typeface="Arial Unicode MS" pitchFamily="34" charset="-128"/>
                </a:rPr>
                <a:t>Q2 2024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A0F50D-4FA1-02E8-2AF2-8F2FA8C4A450}"/>
                </a:ext>
              </a:extLst>
            </p:cNvPr>
            <p:cNvSpPr txBox="1"/>
            <p:nvPr/>
          </p:nvSpPr>
          <p:spPr>
            <a:xfrm>
              <a:off x="8931950" y="6054117"/>
              <a:ext cx="17768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lang="de-DE" sz="1800" kern="0" dirty="0">
                  <a:latin typeface="72 Brand" panose="020B0504030603020204" pitchFamily="34" charset="0"/>
                  <a:ea typeface="Arial Unicode MS" pitchFamily="34" charset="-128"/>
                </a:rPr>
                <a:t>Q3 2024</a:t>
              </a:r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D9B27A1-7DA7-2E0B-2000-91062DB045E9}"/>
              </a:ext>
            </a:extLst>
          </p:cNvPr>
          <p:cNvSpPr/>
          <p:nvPr/>
        </p:nvSpPr>
        <p:spPr bwMode="gray">
          <a:xfrm rot="1729049">
            <a:off x="3563801" y="420374"/>
            <a:ext cx="171248" cy="148501"/>
          </a:xfrm>
          <a:custGeom>
            <a:avLst/>
            <a:gdLst>
              <a:gd name="connsiteX0" fmla="*/ 202363 w 402345"/>
              <a:gd name="connsiteY0" fmla="*/ 0 h 348901"/>
              <a:gd name="connsiteX1" fmla="*/ 402345 w 402345"/>
              <a:gd name="connsiteY1" fmla="*/ 344797 h 348901"/>
              <a:gd name="connsiteX2" fmla="*/ 396888 w 402345"/>
              <a:gd name="connsiteY2" fmla="*/ 339539 h 348901"/>
              <a:gd name="connsiteX3" fmla="*/ 53772 w 402345"/>
              <a:gd name="connsiteY3" fmla="*/ 311205 h 348901"/>
              <a:gd name="connsiteX4" fmla="*/ 1829 w 402345"/>
              <a:gd name="connsiteY4" fmla="*/ 347003 h 348901"/>
              <a:gd name="connsiteX5" fmla="*/ 0 w 402345"/>
              <a:gd name="connsiteY5" fmla="*/ 348901 h 34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45" h="348901">
                <a:moveTo>
                  <a:pt x="202363" y="0"/>
                </a:moveTo>
                <a:lnTo>
                  <a:pt x="402345" y="344797"/>
                </a:lnTo>
                <a:lnTo>
                  <a:pt x="396888" y="339539"/>
                </a:lnTo>
                <a:cubicBezTo>
                  <a:pt x="301583" y="264391"/>
                  <a:pt x="166799" y="249023"/>
                  <a:pt x="53772" y="311205"/>
                </a:cubicBezTo>
                <a:cubicBezTo>
                  <a:pt x="34934" y="321568"/>
                  <a:pt x="17592" y="333596"/>
                  <a:pt x="1829" y="347003"/>
                </a:cubicBezTo>
                <a:lnTo>
                  <a:pt x="0" y="3489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wrap="square" lIns="90000" tIns="72000" rIns="90000" bIns="72000" rtlCol="0" anchor="ctr">
            <a:noAutofit/>
          </a:bodyPr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358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: abgerundete Ecken 29" hidden="1">
            <a:extLst>
              <a:ext uri="{FF2B5EF4-FFF2-40B4-BE49-F238E27FC236}">
                <a16:creationId xmlns:a16="http://schemas.microsoft.com/office/drawing/2014/main" id="{0E49526C-233B-1B81-8583-01DAC8383429}"/>
              </a:ext>
            </a:extLst>
          </p:cNvPr>
          <p:cNvSpPr/>
          <p:nvPr/>
        </p:nvSpPr>
        <p:spPr bwMode="gray">
          <a:xfrm>
            <a:off x="4172613" y="4260715"/>
            <a:ext cx="1362973" cy="406176"/>
          </a:xfrm>
          <a:prstGeom prst="round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de-DE" sz="1800" kern="0" dirty="0">
                <a:ea typeface="Arial Unicode MS" pitchFamily="34" charset="-128"/>
                <a:cs typeface="Arial Unicode MS" pitchFamily="34" charset="-128"/>
              </a:rPr>
              <a:t>GPT 3.5</a:t>
            </a:r>
            <a:endParaRPr kumimoji="0" lang="de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80589-4265-F75B-A8F0-7DBFB21624BF}"/>
              </a:ext>
            </a:extLst>
          </p:cNvPr>
          <p:cNvSpPr txBox="1"/>
          <p:nvPr/>
        </p:nvSpPr>
        <p:spPr>
          <a:xfrm>
            <a:off x="487238" y="474122"/>
            <a:ext cx="11155200" cy="861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2400" b="1" dirty="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10800000" scaled="1"/>
                  <a:tileRect/>
                </a:gradFill>
                <a:latin typeface="72 Black" panose="020B0A04030603020204" pitchFamily="34" charset="0"/>
                <a:ea typeface="Calibri" panose="020F0502020204030204" pitchFamily="34" charset="0"/>
                <a:cs typeface="72 Black" panose="020B0A04030603020204" pitchFamily="34" charset="0"/>
              </a:rPr>
              <a:t>Evaluation</a:t>
            </a:r>
            <a:br>
              <a:rPr lang="en-GB" sz="3199" b="1" kern="0" dirty="0">
                <a:latin typeface="72 Black" panose="020B0503030000000003" pitchFamily="34" charset="0"/>
                <a:ea typeface="Arial Unicode MS" pitchFamily="34" charset="-128"/>
                <a:cs typeface="72 Black" panose="020B0503030000000003" pitchFamily="34" charset="0"/>
              </a:rPr>
            </a:br>
            <a:r>
              <a:rPr lang="en-GB" sz="3199" b="1" kern="0" dirty="0">
                <a:latin typeface="72 Black" panose="020B0503030000000003" pitchFamily="34" charset="0"/>
                <a:ea typeface="Arial Unicode MS" pitchFamily="34" charset="-128"/>
                <a:cs typeface="72 Black" panose="020B0503030000000003" pitchFamily="34" charset="0"/>
              </a:rPr>
              <a:t>Relevance put in numbers</a:t>
            </a:r>
            <a:endParaRPr lang="en-GB" sz="3199" kern="0" dirty="0">
              <a:latin typeface="+mj-lt"/>
              <a:ea typeface="Arial Unicode MS" pitchFamily="34" charset="-128"/>
              <a:cs typeface="72 Black" panose="020B050303000000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6C11D3-A24A-8377-62B6-1E122C9C91FB}"/>
              </a:ext>
            </a:extLst>
          </p:cNvPr>
          <p:cNvGrpSpPr/>
          <p:nvPr/>
        </p:nvGrpSpPr>
        <p:grpSpPr>
          <a:xfrm>
            <a:off x="487238" y="1887572"/>
            <a:ext cx="10083718" cy="1017396"/>
            <a:chOff x="487238" y="2336242"/>
            <a:chExt cx="10083718" cy="101739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333C77D-DFD3-377C-DBB9-BE6E93E6EE80}"/>
                </a:ext>
              </a:extLst>
            </p:cNvPr>
            <p:cNvSpPr/>
            <p:nvPr/>
          </p:nvSpPr>
          <p:spPr bwMode="gray">
            <a:xfrm>
              <a:off x="487238" y="2336242"/>
              <a:ext cx="1974501" cy="10173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lang="de-DE" sz="2400" b="1" kern="0" dirty="0">
                  <a:highlight>
                    <a:srgbClr val="90D482"/>
                  </a:highlight>
                  <a:latin typeface="72 Black" panose="020B0A04030603020204" pitchFamily="34" charset="0"/>
                  <a:ea typeface="Arial Unicode MS" pitchFamily="34" charset="-128"/>
                  <a:cs typeface="72 Black" panose="020B0A04030603020204" pitchFamily="34" charset="0"/>
                </a:rPr>
                <a:t>271 Mio. €</a:t>
              </a:r>
              <a:endParaRPr kumimoji="0" lang="de-DE" sz="2400" b="1" i="0" u="none" strike="noStrike" kern="0" cap="none" spc="0" normalizeH="0" baseline="0" noProof="0" dirty="0" err="1">
                <a:ln>
                  <a:noFill/>
                </a:ln>
                <a:effectLst/>
                <a:highlight>
                  <a:srgbClr val="90D482"/>
                </a:highlight>
                <a:uLnTx/>
                <a:uFillTx/>
                <a:latin typeface="72 Black" panose="020B0A04030603020204" pitchFamily="34" charset="0"/>
                <a:ea typeface="Arial Unicode MS" pitchFamily="34" charset="-128"/>
                <a:cs typeface="72 Black" panose="020B0A04030603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387ED2-2954-3D35-FA9F-810AE86E5106}"/>
                </a:ext>
              </a:extLst>
            </p:cNvPr>
            <p:cNvSpPr txBox="1"/>
            <p:nvPr/>
          </p:nvSpPr>
          <p:spPr>
            <a:xfrm>
              <a:off x="2704721" y="2383275"/>
              <a:ext cx="7866235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4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Expenses</a:t>
              </a:r>
              <a:br>
                <a:rPr lang="de-DE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</a:br>
              <a:r>
                <a:rPr lang="de-DE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In total for consulting services in the German federal departments for the year 2022 [</a:t>
              </a:r>
              <a:r>
                <a:rPr lang="de-DE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  <a:hlinkClick r:id="rId2"/>
                </a:rPr>
                <a:t>1</a:t>
              </a:r>
              <a:r>
                <a:rPr lang="de-DE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].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AD0462-83E7-C8BD-0534-C5299D4432B6}"/>
              </a:ext>
            </a:extLst>
          </p:cNvPr>
          <p:cNvGrpSpPr/>
          <p:nvPr/>
        </p:nvGrpSpPr>
        <p:grpSpPr>
          <a:xfrm>
            <a:off x="487238" y="3491166"/>
            <a:ext cx="11155200" cy="1021459"/>
            <a:chOff x="487238" y="3650187"/>
            <a:chExt cx="11155200" cy="10214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2419DD-50C2-1A43-1D67-1A08B5AAAE47}"/>
                </a:ext>
              </a:extLst>
            </p:cNvPr>
            <p:cNvSpPr/>
            <p:nvPr/>
          </p:nvSpPr>
          <p:spPr bwMode="gray">
            <a:xfrm>
              <a:off x="487238" y="3654250"/>
              <a:ext cx="1974501" cy="10173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lang="de-DE" sz="3200" b="1" kern="0" dirty="0">
                  <a:highlight>
                    <a:srgbClr val="90D482"/>
                  </a:highlight>
                  <a:latin typeface="72 Black" panose="020B0A04030603020204" pitchFamily="34" charset="0"/>
                  <a:ea typeface="Arial Unicode MS" pitchFamily="34" charset="-128"/>
                  <a:cs typeface="72 Black" panose="020B0A04030603020204" pitchFamily="34" charset="0"/>
                </a:rPr>
                <a:t>83%</a:t>
              </a:r>
              <a:endParaRPr kumimoji="0" lang="de-DE" sz="3200" b="1" i="0" u="none" strike="noStrike" kern="0" cap="none" spc="0" normalizeH="0" baseline="0" noProof="0" dirty="0" err="1">
                <a:ln>
                  <a:noFill/>
                </a:ln>
                <a:effectLst/>
                <a:highlight>
                  <a:srgbClr val="90D482"/>
                </a:highlight>
                <a:uLnTx/>
                <a:uFillTx/>
                <a:latin typeface="72 Black" panose="020B0A04030603020204" pitchFamily="34" charset="0"/>
                <a:ea typeface="Arial Unicode MS" pitchFamily="34" charset="-128"/>
                <a:cs typeface="72 Black" panose="020B0A04030603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4BEC9A-1523-1E7A-E8A0-E73EA873F6D5}"/>
                </a:ext>
              </a:extLst>
            </p:cNvPr>
            <p:cNvSpPr txBox="1"/>
            <p:nvPr/>
          </p:nvSpPr>
          <p:spPr>
            <a:xfrm>
              <a:off x="2704721" y="3650187"/>
              <a:ext cx="8937717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4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Reduction</a:t>
              </a:r>
              <a:br>
                <a:rPr lang="de-DE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</a:br>
              <a:r>
                <a:rPr lang="de-DE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Of average processing time within the specified task and setting. </a:t>
              </a:r>
              <a:br>
                <a:rPr lang="de-DE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</a:br>
              <a:r>
                <a:rPr lang="de-DE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Measured by observing the performance of an internal team member.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33C0E8-1E20-4C09-6C82-19CA64C004EB}"/>
              </a:ext>
            </a:extLst>
          </p:cNvPr>
          <p:cNvGrpSpPr/>
          <p:nvPr/>
        </p:nvGrpSpPr>
        <p:grpSpPr>
          <a:xfrm>
            <a:off x="487238" y="5102886"/>
            <a:ext cx="10350723" cy="1017396"/>
            <a:chOff x="487238" y="4972258"/>
            <a:chExt cx="10350723" cy="101739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36EB531-1DC4-BDC0-8482-3EF38A05507A}"/>
                </a:ext>
              </a:extLst>
            </p:cNvPr>
            <p:cNvSpPr/>
            <p:nvPr/>
          </p:nvSpPr>
          <p:spPr bwMode="gray">
            <a:xfrm>
              <a:off x="487238" y="4972258"/>
              <a:ext cx="1974501" cy="10173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540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lang="de-DE" sz="2800" b="1" kern="0" dirty="0">
                  <a:highlight>
                    <a:srgbClr val="90D482"/>
                  </a:highlight>
                  <a:latin typeface="72 Black" panose="020B0A04030603020204" pitchFamily="34" charset="0"/>
                  <a:ea typeface="Arial Unicode MS" pitchFamily="34" charset="-128"/>
                  <a:cs typeface="72 Black" panose="020B0A04030603020204" pitchFamily="34" charset="0"/>
                </a:rPr>
                <a:t>Three</a:t>
              </a:r>
              <a:endParaRPr kumimoji="0" lang="de-DE" sz="2800" b="1" i="0" u="none" strike="noStrike" kern="0" cap="none" spc="0" normalizeH="0" baseline="0" noProof="0" dirty="0" err="1">
                <a:ln>
                  <a:noFill/>
                </a:ln>
                <a:effectLst/>
                <a:highlight>
                  <a:srgbClr val="90D482"/>
                </a:highlight>
                <a:uLnTx/>
                <a:uFillTx/>
                <a:latin typeface="72 Black" panose="020B0A04030603020204" pitchFamily="34" charset="0"/>
                <a:ea typeface="Arial Unicode MS" pitchFamily="34" charset="-128"/>
                <a:cs typeface="72 Black" panose="020B0A04030603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74BA4D-59CE-431D-7281-6FE53E9A4FE4}"/>
                </a:ext>
              </a:extLst>
            </p:cNvPr>
            <p:cNvSpPr txBox="1"/>
            <p:nvPr/>
          </p:nvSpPr>
          <p:spPr>
            <a:xfrm>
              <a:off x="2704721" y="4972258"/>
              <a:ext cx="813324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</a:pPr>
              <a:r>
                <a:rPr lang="de-DE" sz="24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Unique</a:t>
              </a:r>
              <a:br>
                <a:rPr lang="de-DE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</a:br>
              <a:r>
                <a:rPr lang="de-DE" sz="1800" kern="0" dirty="0">
                  <a:latin typeface="72 Brand" panose="020B0504030603020204" pitchFamily="34" charset="0"/>
                  <a:ea typeface="Arial Unicode MS" pitchFamily="34" charset="-128"/>
                  <a:cs typeface="Arial Unicode MS" pitchFamily="34" charset="-128"/>
                </a:rPr>
                <a:t>Evaluation metrics for measuring effectiveness, scientific consensus and realization speed. 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8DFCAF-6A88-555E-AA43-DD2B5975B4A9}"/>
              </a:ext>
            </a:extLst>
          </p:cNvPr>
          <p:cNvSpPr/>
          <p:nvPr/>
        </p:nvSpPr>
        <p:spPr bwMode="gray">
          <a:xfrm rot="1729049">
            <a:off x="2055599" y="430154"/>
            <a:ext cx="171248" cy="148501"/>
          </a:xfrm>
          <a:custGeom>
            <a:avLst/>
            <a:gdLst>
              <a:gd name="connsiteX0" fmla="*/ 202363 w 402345"/>
              <a:gd name="connsiteY0" fmla="*/ 0 h 348901"/>
              <a:gd name="connsiteX1" fmla="*/ 402345 w 402345"/>
              <a:gd name="connsiteY1" fmla="*/ 344797 h 348901"/>
              <a:gd name="connsiteX2" fmla="*/ 396888 w 402345"/>
              <a:gd name="connsiteY2" fmla="*/ 339539 h 348901"/>
              <a:gd name="connsiteX3" fmla="*/ 53772 w 402345"/>
              <a:gd name="connsiteY3" fmla="*/ 311205 h 348901"/>
              <a:gd name="connsiteX4" fmla="*/ 1829 w 402345"/>
              <a:gd name="connsiteY4" fmla="*/ 347003 h 348901"/>
              <a:gd name="connsiteX5" fmla="*/ 0 w 402345"/>
              <a:gd name="connsiteY5" fmla="*/ 348901 h 34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45" h="348901">
                <a:moveTo>
                  <a:pt x="202363" y="0"/>
                </a:moveTo>
                <a:lnTo>
                  <a:pt x="402345" y="344797"/>
                </a:lnTo>
                <a:lnTo>
                  <a:pt x="396888" y="339539"/>
                </a:lnTo>
                <a:cubicBezTo>
                  <a:pt x="301583" y="264391"/>
                  <a:pt x="166799" y="249023"/>
                  <a:pt x="53772" y="311205"/>
                </a:cubicBezTo>
                <a:cubicBezTo>
                  <a:pt x="34934" y="321568"/>
                  <a:pt x="17592" y="333596"/>
                  <a:pt x="1829" y="347003"/>
                </a:cubicBezTo>
                <a:lnTo>
                  <a:pt x="0" y="3489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25400" algn="ctr">
            <a:noFill/>
            <a:miter lim="800000"/>
            <a:headEnd/>
            <a:tailEnd/>
          </a:ln>
        </p:spPr>
        <p:txBody>
          <a:bodyPr wrap="square" lIns="90000" tIns="72000" rIns="90000" bIns="72000" rtlCol="0" anchor="ctr">
            <a:noAutofit/>
          </a:bodyPr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095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3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esentation16" id="{6EE3CE7A-E618-354C-A911-C8B540FBF846}" vid="{D6A1CD9D-FAE1-404C-ADBB-39144CF68697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TemplateConfiguration><![CDATA[{"elementsMetadata":[{"type":"shape","id":"31ab1ef4-8373-4faf-998e-9d035113bb3a","elementConfiguration":{"binding":"{{ DataSources.Classification[Form.Classification.Name].Display}}","type":"text","disableUpdates":false}},{"type":"shape","id":"4f43f3f4-5080-4d15-9a61-e5dae77ce3e3","elementConfiguration":{"inheritDimensions":"{{InheritDimensions.InheritNone}}","width":"","height":"1 cm","image":"{{Form.SAPLogo.SubbrandBlue}}","visibility":"","type":"image","disableUpdates":false}},{"type":"shape","id":"f4a89afd-37e7-4d7f-a8c2-4c37f62c93b5","elementConfiguration":{"binding":"{{Form.Classification.Display}}","visibility":"","type":"text","disableUpdates":false}},{"type":"shape","id":"f99b45a1-2f09-495e-9047-5eab3f41ec41","elementConfiguration":{"binding":"{{Form.Classification.Display}}","visibility":"","type":"text","disableUpdates":false}},{"type":"shape","id":"c2c8c565-a66d-4418-ae15-40611dcec361","elementConfiguration":{"inheritDimensions":"{{InheritDimensions.InheritNone}}","width":"","height":"1 cm","image":"{{Form.SAPLogo.SubbrandBlack}}","visibility":"","type":"image","disableUpdates":false}},{"type":"shape","id":"109bf9b2-b79f-4871-9674-dc7b896a135a","elementConfiguration":{"inheritDimensions":"{{InheritDimensions.InheritNone}}","width":"","height":"1 cm","image":"{{Form.SAPLogo.SubbrandWhite}}","visibility":"","type":"image","disableUpdates":false}},{"type":"shape","id":"51ec0d04-d99c-4948-88be-90d27653f5d1","elementConfiguration":{"binding":"{{Form.Classification.Display}}","visibility":"","type":"text","disableUpdates":false}},{"type":"shape","id":"0a25cf06-967b-4b26-8314-c7b8d51c22cb","elementConfiguration":{"inheritDimensions":"{{InheritDimensions.InheritNone}}","width":"","height":"1 cm","image":"{{Form.SAPLogo.SubbrandBlue}}","visibility":"","type":"image","disableUpdates":false}},{"type":"shape","id":"b510c8e5-c7c2-4299-8786-88e4838c93ab","elementConfiguration":{"binding":"{{Form.Classification.Display}}","visibility":"","type":"text","disableUpdates":false}},{"type":"shape","id":"14449e83-548f-48d9-a8b7-0fe33c0fb858","elementConfiguration":{"inheritDimensions":"{{InheritDimensions.InheritNone}}","width":"","height":"1 cm","image":"{{Form.SAPLogo.SubbrandBlue}}","visibility":"","type":"image","disableUpdates":false}},{"type":"shape","id":"90052930-7c7d-46e3-80c1-8a0e7ec18cf0","elementConfiguration":{"binding":"{{Form.Classification.Display}}","visibility":"","type":"text","disableUpdates":false}},{"type":"shape","id":"195cae2f-1a86-460d-a41d-1329ca5af6e3","elementConfiguration":{"inheritDimensions":"{{InheritDimensions.InheritNone}}","width":"","height":"1 cm","image":"{{Form.SAPLogo.SubbrandBlue}}","visibility":"","type":"image","disableUpdates":false}},{"type":"shape","id":"23827a0d-324a-4a12-933b-022f38727404","elementConfiguration":{"binding":"{{Form.Classification.Display}}","visibility":"","type":"text","disableUpdates":false}},{"type":"shape","id":"ef7b3edd-3d3d-4ef2-a22e-e2492bb9dcdc","elementConfiguration":{"inheritDimensions":"{{InheritDimensions.InheritNone}}","width":"","height":"1 cm","image":"{{Form.SAPLogo.SubbrandWhite}}","visibility":"","type":"image","disableUpdates":false}},{"type":"shape","id":"f4423da5-8a81-4659-9e6f-c9405d8c2c53","elementConfiguration":{"binding":"{{Form.Classification.Display}}","visibility":"","type":"text","disableUpdates":false}},{"type":"shape","id":"7e3fa387-81f4-4e58-bf60-076f006752f5","elementConfiguration":{"binding":"{{DataSources.PPTCopyRight[\"Slide 5 copyright\"].CopyrightMessage}}","visibility":"","type":"text","disableUpdates":false}},{"type":"shape","id":"87533654-bdfc-4c4d-a675-dbc24b163680","elementConfiguration":{"inheritDimensions":"{{InheritDimensions.InheritNone}}","width":"","height":"1 cm","image":"{{Form.SAPLogo.SubbrandBlack}}","visibility":"","type":"image","disableUpdates":false}},{"type":"shape","id":"533cd0ab-c156-4dd0-99c0-81c5081f2749","elementConfiguration":{"binding":"{{Form.Classification.Display}}","visibility":"","type":"text","disableUpdates":false}},{"type":"shape","id":"e49a6ce1-97ba-42c8-b5b1-d550582743a4","elementConfiguration":{"inheritDimensions":"{{InheritDimensions.InheritNone}}","width":"","height":"1 cm","image":"{{Form.SAPLogo.SubbrandWhite}}","visibility":"","type":"image","disableUpdates":false}},{"type":"shape","id":"f78678c3-fe8c-4050-b218-e98fcadb46d3","elementConfiguration":{"binding":"{{Form.Classification.Display}}","visibility":"","type":"text","disableUpdates":false}},{"type":"shape","id":"9be89566-3d7c-4b9f-a7a9-22bddf92172e","elementConfiguration":{"inheritDimensions":"{{InheritDimensions.InheritNone}}","width":"","height":"1 cm","image":"{{Form.SAPLogo.SubbrandBlack}}","visibility":"","type":"image","disableUpdates":false}},{"type":"shape","id":"f9b8cd12-d6b3-45d6-b110-6d037fc4d781","elementConfiguration":{"binding":"{{Form.Classification.Display}}","visibility":"","type":"text","disableUpdates":false}},{"type":"shape","id":"8ba1b380-a9a5-4729-831b-6727ecd80be2","elementConfiguration":{"inheritDimensions":"{{InheritDimensions.InheritNone}}","width":"","height":"1 cm","image":"{{Form.SAPLogo.SubbrandWhite}}","visibility":"","type":"image","disableUpdates":false}},{"type":"shape","id":"5651282f-9533-459b-86bd-b6d44e59be81","elementConfiguration":{"binding":"{{Form.Classification.Display}}","visibility":"","type":"text","disableUpdates":false}},{"type":"shape","id":"c4514986-fadf-4a83-8ead-abde857087c4","elementConfiguration":{"inheritDimensions":"{{InheritDimensions.InheritNone}}","width":"","height":"1 cm","image":"{{Form.SAPLogo.SubbrandWhite}}","visibility":"","type":"image","disableUpdates":false}},{"type":"shape","id":"e6764f16-6cbc-4e94-a7b6-2418e5140ce8","elementConfiguration":{"binding":"{{Form.Classification.Display}}","visibility":"","type":"text","disableUpdates":false}}],"transformationConfigurations":[],"templateName":"Blank - PowerPoint_20231019-2","templateDescription":"","enableDocumentContentUpdater":true,"version":"2.0"}]]></TemplafyTemplateConfiguration>
</file>

<file path=customXml/item3.xml><?xml version="1.0" encoding="utf-8"?>
<TemplafySlideTemplateConfiguration><![CDATA[{"slideVersion":1,"isValidatorEnabled":false,"isLocked":false,"elementsMetadata":[],"slideId":"637593499763643817","enableDocumentContentUpdater":false,"version":"2.0"}]]></TemplafySlideTemplateConfiguratio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F0F9DCBF1E94796646FCF98A7C072" ma:contentTypeVersion="13" ma:contentTypeDescription="Create a new document." ma:contentTypeScope="" ma:versionID="5b306df2387467d165757eb5a8cdddaa">
  <xsd:schema xmlns:xsd="http://www.w3.org/2001/XMLSchema" xmlns:xs="http://www.w3.org/2001/XMLSchema" xmlns:p="http://schemas.microsoft.com/office/2006/metadata/properties" xmlns:ns2="0e00d59e-b0d2-4e67-be34-67e465b0fbed" xmlns:ns3="47fc58d8-9f4b-4bc8-b278-c3cb6f298023" targetNamespace="http://schemas.microsoft.com/office/2006/metadata/properties" ma:root="true" ma:fieldsID="eebd9c38828bcd412c0ba6e1c1867684" ns2:_="" ns3:_="">
    <xsd:import namespace="0e00d59e-b0d2-4e67-be34-67e465b0fbed"/>
    <xsd:import namespace="47fc58d8-9f4b-4bc8-b278-c3cb6f29802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ResponsibleContact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fc58d8-9f4b-4bc8-b278-c3cb6f298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sponsibleContact" ma:index="17" nillable="true" ma:displayName="Responsible Contact" ma:format="Dropdown" ma:list="UserInfo" ma:SharePointGroup="0" ma:internalName="Responsible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TemplafyFormConfiguration><![CDATA[{"formFields":[{"distinct":false,"hideIfNoUserInteractionRequired":false,"required":false,"defaultValue":" SAP Corporate","autoSelectFirstOption":false,"shareValue":false,"type":"dropDown","dataSourceName":"PPTSubBrandLogos2023","dataSourceFieldName":"Name","name":"SAPLogo","label":"Select Template"},{"distinct":false,"hideIfNoUserInteractionRequired":false,"required":false,"defaultValue":"INTERNAL - SAP Only","autoSelectFirstOption":false,"shareValue":false,"type":"dropDown","dataSourceName":"Classification","dataSourceFieldName":"Name","name":"Classification","label":"Select Classification"}],"formDataEntries":[]}]]></TemplafyFormConfiguration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Contact xmlns="47fc58d8-9f4b-4bc8-b278-c3cb6f298023">
      <UserInfo>
        <DisplayName/>
        <AccountId xsi:nil="true"/>
        <AccountType/>
      </UserInfo>
    </ResponsibleContact>
  </documentManagement>
</p:properties>
</file>

<file path=customXml/itemProps1.xml><?xml version="1.0" encoding="utf-8"?>
<ds:datastoreItem xmlns:ds="http://schemas.openxmlformats.org/officeDocument/2006/customXml" ds:itemID="{AA23DBA6-9F8F-40F6-B464-822FC8AE1D27}">
  <ds:schemaRefs/>
</ds:datastoreItem>
</file>

<file path=customXml/itemProps2.xml><?xml version="1.0" encoding="utf-8"?>
<ds:datastoreItem xmlns:ds="http://schemas.openxmlformats.org/officeDocument/2006/customXml" ds:itemID="{626BBCBB-1894-4E66-BA48-9E91CE3ACBA0}">
  <ds:schemaRefs/>
</ds:datastoreItem>
</file>

<file path=customXml/itemProps3.xml><?xml version="1.0" encoding="utf-8"?>
<ds:datastoreItem xmlns:ds="http://schemas.openxmlformats.org/officeDocument/2006/customXml" ds:itemID="{5CBE1B1A-C8B4-47C1-B82A-B151118B7BCD}">
  <ds:schemaRefs/>
</ds:datastoreItem>
</file>

<file path=customXml/itemProps4.xml><?xml version="1.0" encoding="utf-8"?>
<ds:datastoreItem xmlns:ds="http://schemas.openxmlformats.org/officeDocument/2006/customXml" ds:itemID="{B3812128-B7DF-461F-A8F2-831754A1D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00d59e-b0d2-4e67-be34-67e465b0fbed"/>
    <ds:schemaRef ds:uri="47fc58d8-9f4b-4bc8-b278-c3cb6f2980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CC49FFC8-2FF3-4057-96F0-3BCD1A4F0351}">
  <ds:schemaRefs/>
</ds:datastoreItem>
</file>

<file path=customXml/itemProps7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0e00d59e-b0d2-4e67-be34-67e465b0fbed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47fc58d8-9f4b-4bc8-b278-c3cb6f298023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42f7676c-f455-423c-82f6-dc2d99791af7}" enabled="0" method="" siteId="{42f7676c-f455-423c-82f6-dc2d99791af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21424</TotalTime>
  <Words>227</Words>
  <Application>Microsoft Office PowerPoint</Application>
  <PresentationFormat>Custom</PresentationFormat>
  <Paragraphs>48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72 Brand</vt:lpstr>
      <vt:lpstr>wingdings</vt:lpstr>
      <vt:lpstr>Calibri</vt:lpstr>
      <vt:lpstr>wingdings</vt:lpstr>
      <vt:lpstr>Symbol</vt:lpstr>
      <vt:lpstr>Roboto</vt:lpstr>
      <vt:lpstr>Courier New</vt:lpstr>
      <vt:lpstr>Arial</vt:lpstr>
      <vt:lpstr>72 Black</vt:lpstr>
      <vt:lpstr>72 Brand Medium</vt:lpstr>
      <vt:lpstr>SAP Template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Friedrich, Lasse</dc:creator>
  <cp:keywords>2023/16:9/white</cp:keywords>
  <dc:description/>
  <cp:lastModifiedBy>Friedrich, Lasse</cp:lastModifiedBy>
  <cp:revision>110</cp:revision>
  <dcterms:created xsi:type="dcterms:W3CDTF">2023-11-30T09:51:49Z</dcterms:created>
  <dcterms:modified xsi:type="dcterms:W3CDTF">2024-04-04T09:57:07Z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AuthorEmail">
    <vt:lpwstr>heidi.bitz@sap.com</vt:lpwstr>
  </property>
  <property fmtid="{D5CDD505-2E9C-101B-9397-08002B2CF9AE}" pid="6" name="_AuthorEmailDisplayName">
    <vt:lpwstr>Bitz, Heidi</vt:lpwstr>
  </property>
  <property fmtid="{D5CDD505-2E9C-101B-9397-08002B2CF9AE}" pid="7" name="_PreviousAdHocReviewCycleID">
    <vt:i4>1357826825</vt:i4>
  </property>
  <property fmtid="{D5CDD505-2E9C-101B-9397-08002B2CF9AE}" pid="8" name="ContentTypeId">
    <vt:lpwstr>0x010100615F0F9DCBF1E94796646FCF98A7C072</vt:lpwstr>
  </property>
  <property fmtid="{D5CDD505-2E9C-101B-9397-08002B2CF9AE}" pid="9" name="TemplafyTimeStamp">
    <vt:lpwstr>2023-11-20T09:37:25</vt:lpwstr>
  </property>
  <property fmtid="{D5CDD505-2E9C-101B-9397-08002B2CF9AE}" pid="10" name="TemplafyTenantId">
    <vt:lpwstr>sap</vt:lpwstr>
  </property>
  <property fmtid="{D5CDD505-2E9C-101B-9397-08002B2CF9AE}" pid="11" name="TemplafyTemplateId">
    <vt:lpwstr>781802967216422970</vt:lpwstr>
  </property>
  <property fmtid="{D5CDD505-2E9C-101B-9397-08002B2CF9AE}" pid="12" name="TemplafyUserProfileId">
    <vt:lpwstr>637708664115407961</vt:lpwstr>
  </property>
  <property fmtid="{D5CDD505-2E9C-101B-9397-08002B2CF9AE}" pid="13" name="TemplafyLanguageCode">
    <vt:lpwstr>de-DE</vt:lpwstr>
  </property>
  <property fmtid="{D5CDD505-2E9C-101B-9397-08002B2CF9AE}" pid="14" name="TemplafyFromBlank">
    <vt:bool>true</vt:bool>
  </property>
</Properties>
</file>